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61" r:id="rId3"/>
    <p:sldId id="468" r:id="rId4"/>
    <p:sldId id="469" r:id="rId5"/>
    <p:sldId id="410" r:id="rId6"/>
    <p:sldId id="411" r:id="rId7"/>
    <p:sldId id="446" r:id="rId8"/>
    <p:sldId id="394" r:id="rId9"/>
    <p:sldId id="447" r:id="rId10"/>
    <p:sldId id="448" r:id="rId11"/>
    <p:sldId id="311" r:id="rId12"/>
    <p:sldId id="395" r:id="rId13"/>
    <p:sldId id="452" r:id="rId14"/>
    <p:sldId id="453" r:id="rId15"/>
    <p:sldId id="456" r:id="rId16"/>
    <p:sldId id="463" r:id="rId17"/>
    <p:sldId id="470" r:id="rId18"/>
    <p:sldId id="471" r:id="rId19"/>
    <p:sldId id="472" r:id="rId20"/>
    <p:sldId id="473" r:id="rId21"/>
    <p:sldId id="474" r:id="rId22"/>
    <p:sldId id="475" r:id="rId23"/>
    <p:sldId id="476" r:id="rId24"/>
    <p:sldId id="462" r:id="rId25"/>
    <p:sldId id="451" r:id="rId26"/>
    <p:sldId id="457" r:id="rId27"/>
    <p:sldId id="454" r:id="rId28"/>
    <p:sldId id="425" r:id="rId29"/>
    <p:sldId id="455" r:id="rId30"/>
    <p:sldId id="458" r:id="rId31"/>
    <p:sldId id="459" r:id="rId32"/>
    <p:sldId id="460" r:id="rId33"/>
    <p:sldId id="477" r:id="rId34"/>
    <p:sldId id="328" r:id="rId35"/>
  </p:sldIdLst>
  <p:sldSz cx="9144000" cy="5143500" type="screen16x9"/>
  <p:notesSz cx="6761163" cy="99425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a Czerniec" initials="E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B"/>
    <a:srgbClr val="008BB0"/>
    <a:srgbClr val="F2F2F2"/>
    <a:srgbClr val="FFFFFF"/>
    <a:srgbClr val="4F81BD"/>
    <a:srgbClr val="3892AD"/>
    <a:srgbClr val="CC0066"/>
    <a:srgbClr val="800080"/>
    <a:srgbClr val="66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86306" autoAdjust="0"/>
  </p:normalViewPr>
  <p:slideViewPr>
    <p:cSldViewPr>
      <p:cViewPr varScale="1">
        <p:scale>
          <a:sx n="132" d="100"/>
          <a:sy n="132" d="100"/>
        </p:scale>
        <p:origin x="63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248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C4C35-FADA-4C84-8E04-82CB33F05D9B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CC01B-B26F-45FF-9A25-AB18B3261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556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B320-AA4F-41F5-A2CD-BDB6A4701B54}" type="datetimeFigureOut">
              <a:rPr lang="pl-PL" smtClean="0"/>
              <a:pPr/>
              <a:t>2021-02-09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E64AE-1016-431A-832F-4AEEE4377C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4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mwg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E64AE-1016-431A-832F-4AEEE4377C6A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15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mwg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E64AE-1016-431A-832F-4AEEE4377C6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90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mwg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E64AE-1016-431A-832F-4AEEE4377C6A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53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mwg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E64AE-1016-431A-832F-4AEEE4377C6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82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2021-02-09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4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2021-02-09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56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2021-02-09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88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_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1722" y="714889"/>
            <a:ext cx="7350357" cy="407077"/>
          </a:xfrm>
        </p:spPr>
        <p:txBody>
          <a:bodyPr>
            <a:noAutofit/>
          </a:bodyPr>
          <a:lstStyle>
            <a:lvl1pPr marL="0" indent="0" algn="l">
              <a:buNone/>
              <a:defRPr sz="1125">
                <a:solidFill>
                  <a:schemeClr val="accent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1490135-8E63-4EAB-AED8-84EB5AC45C45}" type="datetime1">
              <a:rPr lang="pl-PL" smtClean="0"/>
              <a:t>2021-02-09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01722" y="1168004"/>
            <a:ext cx="3989481" cy="3456384"/>
          </a:xfrm>
        </p:spPr>
        <p:txBody>
          <a:bodyPr/>
          <a:lstStyle>
            <a:lvl1pPr>
              <a:lnSpc>
                <a:spcPct val="120000"/>
              </a:lnSpc>
              <a:spcAft>
                <a:spcPts val="338"/>
              </a:spcAft>
              <a:defRPr/>
            </a:lvl1pPr>
            <a:lvl2pPr>
              <a:lnSpc>
                <a:spcPct val="120000"/>
              </a:lnSpc>
              <a:spcAft>
                <a:spcPts val="338"/>
              </a:spcAft>
              <a:defRPr/>
            </a:lvl2pPr>
            <a:lvl3pPr>
              <a:lnSpc>
                <a:spcPct val="120000"/>
              </a:lnSpc>
              <a:spcAft>
                <a:spcPts val="338"/>
              </a:spcAft>
              <a:defRPr/>
            </a:lvl3pPr>
            <a:lvl4pPr>
              <a:lnSpc>
                <a:spcPct val="120000"/>
              </a:lnSpc>
              <a:spcAft>
                <a:spcPts val="338"/>
              </a:spcAft>
              <a:defRPr/>
            </a:lvl4pPr>
            <a:lvl5pPr>
              <a:lnSpc>
                <a:spcPct val="120000"/>
              </a:lnSpc>
              <a:spcAft>
                <a:spcPts val="338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16"/>
          </p:nvPr>
        </p:nvSpPr>
        <p:spPr bwMode="gray">
          <a:xfrm>
            <a:off x="4745489" y="1168004"/>
            <a:ext cx="3989481" cy="3456384"/>
          </a:xfrm>
        </p:spPr>
        <p:txBody>
          <a:bodyPr/>
          <a:lstStyle>
            <a:lvl1pPr>
              <a:lnSpc>
                <a:spcPct val="120000"/>
              </a:lnSpc>
              <a:spcAft>
                <a:spcPts val="338"/>
              </a:spcAft>
              <a:defRPr/>
            </a:lvl1pPr>
            <a:lvl2pPr>
              <a:lnSpc>
                <a:spcPct val="120000"/>
              </a:lnSpc>
              <a:spcAft>
                <a:spcPts val="338"/>
              </a:spcAft>
              <a:defRPr/>
            </a:lvl2pPr>
            <a:lvl3pPr>
              <a:lnSpc>
                <a:spcPct val="120000"/>
              </a:lnSpc>
              <a:spcAft>
                <a:spcPts val="338"/>
              </a:spcAft>
              <a:defRPr/>
            </a:lvl3pPr>
            <a:lvl4pPr>
              <a:lnSpc>
                <a:spcPct val="120000"/>
              </a:lnSpc>
              <a:spcAft>
                <a:spcPts val="338"/>
              </a:spcAft>
              <a:defRPr/>
            </a:lvl4pPr>
            <a:lvl5pPr>
              <a:lnSpc>
                <a:spcPct val="120000"/>
              </a:lnSpc>
              <a:spcAft>
                <a:spcPts val="338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0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19522"/>
            <a:ext cx="8115592" cy="857250"/>
          </a:xfrm>
        </p:spPr>
        <p:txBody>
          <a:bodyPr>
            <a:normAutofit/>
          </a:bodyPr>
          <a:lstStyle>
            <a:lvl1pPr algn="l">
              <a:defRPr sz="4000" cap="none" baseline="0">
                <a:solidFill>
                  <a:srgbClr val="002D5B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37625"/>
            <a:ext cx="8147248" cy="3156998"/>
          </a:xfrm>
        </p:spPr>
        <p:txBody>
          <a:bodyPr>
            <a:normAutofit/>
          </a:bodyPr>
          <a:lstStyle>
            <a:lvl1pPr marL="342900" indent="-342900">
              <a:buClr>
                <a:srgbClr val="008BB0"/>
              </a:buClr>
              <a:buFont typeface="Wingdings" panose="05000000000000000000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2021-02-09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92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2021-02-09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le tekstowe 6"/>
          <p:cNvSpPr txBox="1"/>
          <p:nvPr userDrawn="1"/>
        </p:nvSpPr>
        <p:spPr>
          <a:xfrm rot="16200000">
            <a:off x="7950192" y="926331"/>
            <a:ext cx="188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bg1"/>
                </a:solidFill>
              </a:rPr>
              <a:t>www.asm-poland.com.pl</a:t>
            </a:r>
          </a:p>
        </p:txBody>
      </p:sp>
    </p:spTree>
    <p:extLst>
      <p:ext uri="{BB962C8B-B14F-4D97-AF65-F5344CB8AC3E}">
        <p14:creationId xmlns:p14="http://schemas.microsoft.com/office/powerpoint/2010/main" val="257639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2021-02-09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2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2021-02-09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14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2021-02-09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17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2021-02-09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34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2021-02-09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5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2021-02-09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91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25544" y="51952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1791D-E769-4AA8-A406-9E1955623DE6}" type="datetimeFigureOut">
              <a:rPr lang="pl-PL" smtClean="0"/>
              <a:pPr/>
              <a:t>2021-02-09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0" y="0"/>
            <a:ext cx="251520" cy="5143500"/>
          </a:xfrm>
          <a:prstGeom prst="rect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8923912" y="0"/>
            <a:ext cx="251520" cy="5143500"/>
          </a:xfrm>
          <a:prstGeom prst="rect">
            <a:avLst/>
          </a:prstGeom>
          <a:solidFill>
            <a:srgbClr val="002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23478"/>
            <a:ext cx="2027163" cy="302924"/>
          </a:xfrm>
          <a:prstGeom prst="rect">
            <a:avLst/>
          </a:prstGeom>
        </p:spPr>
      </p:pic>
      <p:sp>
        <p:nvSpPr>
          <p:cNvPr id="7" name="pole tekstowe 6"/>
          <p:cNvSpPr txBox="1"/>
          <p:nvPr userDrawn="1"/>
        </p:nvSpPr>
        <p:spPr>
          <a:xfrm rot="16200000">
            <a:off x="8100660" y="926331"/>
            <a:ext cx="188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bg1"/>
                </a:solidFill>
              </a:rPr>
              <a:t>www.asm-poland.com.pl</a:t>
            </a:r>
          </a:p>
        </p:txBody>
      </p:sp>
    </p:spTree>
    <p:extLst>
      <p:ext uri="{BB962C8B-B14F-4D97-AF65-F5344CB8AC3E}">
        <p14:creationId xmlns:p14="http://schemas.microsoft.com/office/powerpoint/2010/main" val="34071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D5B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D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D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D5B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D5B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D5B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 title="Element dekoracyjny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 rot="16200000">
            <a:off x="7950192" y="926331"/>
            <a:ext cx="188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bg1"/>
                </a:solidFill>
              </a:rPr>
              <a:t>www.asm-poland.com.pl</a:t>
            </a:r>
          </a:p>
        </p:txBody>
      </p:sp>
      <p:sp>
        <p:nvSpPr>
          <p:cNvPr id="14" name="Prostokąt 13" title="Element dekoracyjny"/>
          <p:cNvSpPr/>
          <p:nvPr/>
        </p:nvSpPr>
        <p:spPr>
          <a:xfrm>
            <a:off x="8676456" y="0"/>
            <a:ext cx="467544" cy="5143500"/>
          </a:xfrm>
          <a:prstGeom prst="rect">
            <a:avLst/>
          </a:prstGeom>
          <a:solidFill>
            <a:srgbClr val="002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 rot="16200000">
            <a:off x="8100660" y="926331"/>
            <a:ext cx="188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bg1"/>
                </a:solidFill>
              </a:rPr>
              <a:t>www.asm-poland.com.pl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877EDDB2-1231-4FFF-BD59-A8E1D0C9F040}"/>
              </a:ext>
            </a:extLst>
          </p:cNvPr>
          <p:cNvSpPr/>
          <p:nvPr/>
        </p:nvSpPr>
        <p:spPr>
          <a:xfrm>
            <a:off x="1979712" y="2217807"/>
            <a:ext cx="465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Regionalnej Strategii Innowacji Województwa Świętokrzyskiego 2030+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="" xmlns:a16="http://schemas.microsoft.com/office/drawing/2014/main" id="{877EDDB2-1231-4FFF-BD59-A8E1D0C9F040}"/>
              </a:ext>
            </a:extLst>
          </p:cNvPr>
          <p:cNvSpPr/>
          <p:nvPr/>
        </p:nvSpPr>
        <p:spPr>
          <a:xfrm>
            <a:off x="1925232" y="3867894"/>
            <a:ext cx="465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rgbClr val="002D5B"/>
                </a:solidFill>
              </a:rPr>
              <a:t>Kielce, 05.02.2021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="" xmlns:a16="http://schemas.microsoft.com/office/drawing/2014/main" id="{476032A0-4BFD-4A8C-BB3B-D2DD9CB7E73E}"/>
              </a:ext>
            </a:extLst>
          </p:cNvPr>
          <p:cNvSpPr/>
          <p:nvPr/>
        </p:nvSpPr>
        <p:spPr>
          <a:xfrm>
            <a:off x="1925232" y="1571124"/>
            <a:ext cx="465666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Konsultacje projektu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Obraz 20" descr="Zestawienie znaków Funduszy Europejskich, barw Rzeczypospolitej Polskiej, Województwa Świętokrzyskiego i Unii Europejskiej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12" y="4537415"/>
            <a:ext cx="5760720" cy="4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title="Logo Urzędu Marszałkowskiego Województwa Świętokrzyskie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67" y="166862"/>
            <a:ext cx="2248697" cy="439223"/>
          </a:xfrm>
          <a:prstGeom prst="rect">
            <a:avLst/>
          </a:prstGeom>
        </p:spPr>
      </p:pic>
      <p:sp>
        <p:nvSpPr>
          <p:cNvPr id="5" name="Tytuł 4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Slajd wprowadzający</a:t>
            </a:r>
            <a:endParaRPr lang="pl-PL" dirty="0"/>
          </a:p>
        </p:txBody>
      </p:sp>
      <p:sp>
        <p:nvSpPr>
          <p:cNvPr id="8" name="Podtytuł 7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14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prstClr val="black"/>
                </a:solidFill>
                <a:cs typeface="Arial" charset="0"/>
              </a:rPr>
              <a:t>CELE STRATEGICZNE RSI </a:t>
            </a:r>
            <a:r>
              <a:rPr lang="pl-PL" b="1" dirty="0">
                <a:solidFill>
                  <a:prstClr val="black"/>
                </a:solidFill>
                <a:cs typeface="Arial" charset="0"/>
              </a:rPr>
              <a:t>WŚ </a:t>
            </a:r>
            <a:r>
              <a:rPr lang="pl-PL" b="1" dirty="0">
                <a:solidFill>
                  <a:prstClr val="black"/>
                </a:solidFill>
                <a:cs typeface="Arial" charset="0"/>
              </a:rPr>
              <a:t>2030+</a:t>
            </a:r>
            <a:br>
              <a:rPr lang="pl-PL" b="1" dirty="0">
                <a:solidFill>
                  <a:prstClr val="black"/>
                </a:solidFill>
                <a:cs typeface="Arial" charset="0"/>
              </a:rPr>
            </a:b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2C8EE56D-01F6-41B3-A2E2-300CF606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E6A9F-ABEE-4E01-A351-D37C88834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odtytuł 2" hidden="1"/>
          <p:cNvSpPr>
            <a:spLocks noGrp="1"/>
          </p:cNvSpPr>
          <p:nvPr>
            <p:ph type="subTitle" idx="4294967295"/>
          </p:nvPr>
        </p:nvSpPr>
        <p:spPr>
          <a:xfrm>
            <a:off x="0" y="714375"/>
            <a:ext cx="7350125" cy="407988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Cele strategiczne RSI WŚ 2030+</a:t>
            </a:r>
            <a:endParaRPr lang="pl-PL" dirty="0"/>
          </a:p>
        </p:txBody>
      </p:sp>
      <p:sp>
        <p:nvSpPr>
          <p:cNvPr id="31" name="Prostokąt 30" title="CELE STRATEGICZNE RSI WŚ 2030+"/>
          <p:cNvSpPr/>
          <p:nvPr/>
        </p:nvSpPr>
        <p:spPr>
          <a:xfrm>
            <a:off x="4211960" y="1879252"/>
            <a:ext cx="360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CELE STRATEGICZNE RSI </a:t>
            </a:r>
            <a:r>
              <a:rPr lang="pl-PL" sz="2800" b="1" dirty="0">
                <a:solidFill>
                  <a:prstClr val="black"/>
                </a:solidFill>
                <a:latin typeface="Calibri"/>
                <a:cs typeface="Arial" charset="0"/>
              </a:rPr>
              <a:t>WŚ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2030+</a:t>
            </a:r>
          </a:p>
        </p:txBody>
      </p:sp>
    </p:spTree>
    <p:extLst>
      <p:ext uri="{BB962C8B-B14F-4D97-AF65-F5344CB8AC3E}">
        <p14:creationId xmlns:p14="http://schemas.microsoft.com/office/powerpoint/2010/main" val="414461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title="Obszary RSI">
            <a:extLst>
              <a:ext uri="{FF2B5EF4-FFF2-40B4-BE49-F238E27FC236}">
                <a16:creationId xmlns="" xmlns:a16="http://schemas.microsoft.com/office/drawing/2014/main" id="{D340B45A-F198-4FA6-8B61-73D92B0B3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43" y="742162"/>
            <a:ext cx="7541511" cy="2415203"/>
          </a:xfrm>
          <a:prstGeom prst="rect">
            <a:avLst/>
          </a:prstGeom>
        </p:spPr>
      </p:pic>
      <p:graphicFrame>
        <p:nvGraphicFramePr>
          <p:cNvPr id="18" name="Tabela 17" title="Cele strategiczne">
            <a:extLst>
              <a:ext uri="{FF2B5EF4-FFF2-40B4-BE49-F238E27FC236}">
                <a16:creationId xmlns="" xmlns:a16="http://schemas.microsoft.com/office/drawing/2014/main" id="{D5A2CDB3-8187-49D1-93CF-F2E4D0A92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727432"/>
              </p:ext>
            </p:extLst>
          </p:nvPr>
        </p:nvGraphicFramePr>
        <p:xfrm>
          <a:off x="1187623" y="3153916"/>
          <a:ext cx="6696744" cy="1578074"/>
        </p:xfrm>
        <a:graphic>
          <a:graphicData uri="http://schemas.openxmlformats.org/drawingml/2006/table">
            <a:tbl>
              <a:tblPr firstRow="1" firstCol="1" bandRow="1"/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3240705557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640923495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898133534"/>
                    </a:ext>
                  </a:extLst>
                </a:gridCol>
              </a:tblGrid>
              <a:tr h="482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9157435"/>
                  </a:ext>
                </a:extLst>
              </a:tr>
              <a:tr h="26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strategiczny 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strategiczny 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strategiczny 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5197742"/>
                  </a:ext>
                </a:extLst>
              </a:tr>
              <a:tr h="82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Wzrost innowacyjności świętokrzyskich przedsiębiorstw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Transformacja świętokrzyskiej gospodarki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Zwiększenie kompetencji kadr regionalnej gospodarki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57578180"/>
                  </a:ext>
                </a:extLst>
              </a:tr>
            </a:tbl>
          </a:graphicData>
        </a:graphic>
      </p:graphicFrame>
      <p:sp>
        <p:nvSpPr>
          <p:cNvPr id="19" name="Strzałka: w dół 18" title="Strzałka w dół">
            <a:extLst>
              <a:ext uri="{FF2B5EF4-FFF2-40B4-BE49-F238E27FC236}">
                <a16:creationId xmlns="" xmlns:a16="http://schemas.microsoft.com/office/drawing/2014/main" id="{3AE12589-2411-423B-9658-124EEDFA5120}"/>
              </a:ext>
            </a:extLst>
          </p:cNvPr>
          <p:cNvSpPr/>
          <p:nvPr/>
        </p:nvSpPr>
        <p:spPr>
          <a:xfrm>
            <a:off x="2051720" y="3153916"/>
            <a:ext cx="324000" cy="358775"/>
          </a:xfrm>
          <a:prstGeom prst="downArrow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2" name="Strzałka: w dół 21" title="Strzałka w dół">
            <a:extLst>
              <a:ext uri="{FF2B5EF4-FFF2-40B4-BE49-F238E27FC236}">
                <a16:creationId xmlns="" xmlns:a16="http://schemas.microsoft.com/office/drawing/2014/main" id="{F9C2539D-1FC4-4369-9E2F-E31E15328758}"/>
              </a:ext>
            </a:extLst>
          </p:cNvPr>
          <p:cNvSpPr/>
          <p:nvPr/>
        </p:nvSpPr>
        <p:spPr>
          <a:xfrm>
            <a:off x="4409999" y="3169063"/>
            <a:ext cx="324000" cy="358775"/>
          </a:xfrm>
          <a:prstGeom prst="downArrow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3" name="Strzałka: w dół 22" title="Strzałka w dół">
            <a:extLst>
              <a:ext uri="{FF2B5EF4-FFF2-40B4-BE49-F238E27FC236}">
                <a16:creationId xmlns="" xmlns:a16="http://schemas.microsoft.com/office/drawing/2014/main" id="{AB04ED88-B8A4-48E2-A8FC-6684E29980F7}"/>
              </a:ext>
            </a:extLst>
          </p:cNvPr>
          <p:cNvSpPr/>
          <p:nvPr/>
        </p:nvSpPr>
        <p:spPr>
          <a:xfrm>
            <a:off x="6606282" y="3219822"/>
            <a:ext cx="324000" cy="358775"/>
          </a:xfrm>
          <a:prstGeom prst="downArrow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graphicFrame>
        <p:nvGraphicFramePr>
          <p:cNvPr id="24" name="Tabela 23" title="TRANSPOZYCJA OBSZARÓW ODZIAŁYWANIA RSI NA CELE ROZWOJOWE">
            <a:extLst>
              <a:ext uri="{FF2B5EF4-FFF2-40B4-BE49-F238E27FC236}">
                <a16:creationId xmlns="" xmlns:a16="http://schemas.microsoft.com/office/drawing/2014/main" id="{108FE9CF-E36F-480E-B0CD-6DD2C2AAF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99061"/>
              </p:ext>
            </p:extLst>
          </p:nvPr>
        </p:nvGraphicFramePr>
        <p:xfrm>
          <a:off x="4211960" y="0"/>
          <a:ext cx="47525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5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TRANSPOZYCJA OBSZARÓW ODZIAŁYWANIA RSI NA CELE ROZWOJOWE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Obraz 7" title="Logo Urzędu Marszałkowskiego Województwa Świętokrzyskie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82" y="4779715"/>
            <a:ext cx="1674166" cy="312315"/>
          </a:xfrm>
          <a:prstGeom prst="rect">
            <a:avLst/>
          </a:prstGeom>
        </p:spPr>
      </p:pic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TRANSPOZYCJA OBSZARÓW ODZIAŁYWANIA RSI NA CELE ROZWOJOWE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3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 title="USZCZEGÓŁOWIENIE CELU STRATEGICZNEGO 1">
            <a:extLst>
              <a:ext uri="{FF2B5EF4-FFF2-40B4-BE49-F238E27FC236}">
                <a16:creationId xmlns="" xmlns:a16="http://schemas.microsoft.com/office/drawing/2014/main" id="{3F94A22C-A9DF-4C28-B41D-E7D92B2EA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17123"/>
              </p:ext>
            </p:extLst>
          </p:nvPr>
        </p:nvGraphicFramePr>
        <p:xfrm>
          <a:off x="4211960" y="0"/>
          <a:ext cx="4752529" cy="339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95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USZCZEGÓŁOWIENIE CELU STRATEGICZNEGO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a 9" title="Przykładowe zadania">
            <a:extLst>
              <a:ext uri="{FF2B5EF4-FFF2-40B4-BE49-F238E27FC236}">
                <a16:creationId xmlns="" xmlns:a16="http://schemas.microsoft.com/office/drawing/2014/main" id="{B76198E9-8C46-4879-916E-9229A9EB5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39724"/>
              </p:ext>
            </p:extLst>
          </p:nvPr>
        </p:nvGraphicFramePr>
        <p:xfrm>
          <a:off x="1295636" y="411510"/>
          <a:ext cx="6552728" cy="4647298"/>
        </p:xfrm>
        <a:graphic>
          <a:graphicData uri="http://schemas.openxmlformats.org/drawingml/2006/table">
            <a:tbl>
              <a:tblPr firstRow="1" firstCol="1" bandRow="1"/>
              <a:tblGrid>
                <a:gridCol w="2748067">
                  <a:extLst>
                    <a:ext uri="{9D8B030D-6E8A-4147-A177-3AD203B41FA5}">
                      <a16:colId xmlns="" xmlns:a16="http://schemas.microsoft.com/office/drawing/2014/main" val="4227237217"/>
                    </a:ext>
                  </a:extLst>
                </a:gridCol>
                <a:gridCol w="3804661">
                  <a:extLst>
                    <a:ext uri="{9D8B030D-6E8A-4147-A177-3AD203B41FA5}">
                      <a16:colId xmlns="" xmlns:a16="http://schemas.microsoft.com/office/drawing/2014/main" val="1882510824"/>
                    </a:ext>
                  </a:extLst>
                </a:gridCol>
              </a:tblGrid>
              <a:tr h="2477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Cele operacyjne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Przykładowe zadania/kierunki działań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2524374"/>
                  </a:ext>
                </a:extLst>
              </a:tr>
              <a:tr h="12078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 </a:t>
                      </a:r>
                      <a:r>
                        <a:rPr lang="pl-PL" sz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Rozwijanie proinnowacyjnych kompetencji regionalnych firm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doradcze dla firm wzmacniające ich konkurencyjność poprzez rozwój innowacji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Stymulowanie świętokrzyskich przedsiębiorstw do inwestowania w innowacyjne rozwiązania i technologie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rozwoju nowych firm opierających działalność na nowoczesnych technologiach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86810503"/>
                  </a:ext>
                </a:extLst>
              </a:tr>
              <a:tr h="12168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 </a:t>
                      </a:r>
                      <a:r>
                        <a:rPr lang="pl-PL" sz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Stworzenie skutecznego systemu finansowania działalności badawczo-rozwojowej i innowacyjnej świętokrzyskich przedsiębiorstw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Wykorzystanie Regionalnego Funduszu Rozwoju jako źródła finansowania działań innowacyjnych w tym badawczo-rozwojowych, dla podmiotów działających w ramach RIS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Zapewnienie finansowania zewnętrznego, jako narzędzia finansowania przedsięwzięć innowacyjnych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70277396"/>
                  </a:ext>
                </a:extLst>
              </a:tr>
              <a:tr h="8052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Wzmocnienie mechanizmu transferu wiedzy i innowacji w gospodarce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Stworzenie warunków do współpracy pomiędzy profesjonalną i innowacyjną metrologią laboratoryjną GUM a regionalną gospodarką 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rozwoju systemu własności intelektualnej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67395110"/>
                  </a:ext>
                </a:extLst>
              </a:tr>
              <a:tr h="9549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1.4. </a:t>
                      </a:r>
                      <a:r>
                        <a:rPr lang="pl-PL" sz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Wzmacnianie potencjału świętokrzyskich instytucji otoczenia biznesu oraz ośrodków badawczo-rozwojowych i naukowych działających na rzecz innowacyjności przedsiębiorstw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dla instytucji otoczenia biznesu zapewniające budowę ich potencjału oraz wsparcie w przekształcaniu ich w Ośrodki Innowacji 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potencjału ośrodków badawczo-rozwojowych i naukowych (infrastruktura, aparatura, know-how, szkolenia)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43535316"/>
                  </a:ext>
                </a:extLst>
              </a:tr>
            </a:tbl>
          </a:graphicData>
        </a:graphic>
      </p:graphicFrame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USZCZEGÓŁOWIENIE CELU STRATEGICZNEGO 1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44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 title="USZCZEGÓŁOWIENIE CELU STRATEGICZNEGO 2">
            <a:extLst>
              <a:ext uri="{FF2B5EF4-FFF2-40B4-BE49-F238E27FC236}">
                <a16:creationId xmlns="" xmlns:a16="http://schemas.microsoft.com/office/drawing/2014/main" id="{3F94A22C-A9DF-4C28-B41D-E7D92B2EA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69017"/>
              </p:ext>
            </p:extLst>
          </p:nvPr>
        </p:nvGraphicFramePr>
        <p:xfrm>
          <a:off x="4211960" y="0"/>
          <a:ext cx="4752529" cy="339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95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USZCZEGÓŁOWIENIE CELU STRATEGICZNEGO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a 9" title="Przykładowe zadania">
            <a:extLst>
              <a:ext uri="{FF2B5EF4-FFF2-40B4-BE49-F238E27FC236}">
                <a16:creationId xmlns="" xmlns:a16="http://schemas.microsoft.com/office/drawing/2014/main" id="{B76198E9-8C46-4879-916E-9229A9EB5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169982"/>
              </p:ext>
            </p:extLst>
          </p:nvPr>
        </p:nvGraphicFramePr>
        <p:xfrm>
          <a:off x="1331640" y="627534"/>
          <a:ext cx="6336704" cy="4328542"/>
        </p:xfrm>
        <a:graphic>
          <a:graphicData uri="http://schemas.openxmlformats.org/drawingml/2006/table">
            <a:tbl>
              <a:tblPr firstRow="1" firstCol="1" bandRow="1"/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4227237217"/>
                    </a:ext>
                  </a:extLst>
                </a:gridCol>
                <a:gridCol w="4032448">
                  <a:extLst>
                    <a:ext uri="{9D8B030D-6E8A-4147-A177-3AD203B41FA5}">
                      <a16:colId xmlns="" xmlns:a16="http://schemas.microsoft.com/office/drawing/2014/main" val="1882510824"/>
                    </a:ext>
                  </a:extLst>
                </a:gridCol>
              </a:tblGrid>
              <a:tr h="2477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Cele operacyjne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Przykładowe zadania/kierunki działań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2524374"/>
                  </a:ext>
                </a:extLst>
              </a:tr>
              <a:tr h="12078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 </a:t>
                      </a:r>
                      <a:r>
                        <a:rPr lang="pl-PL" sz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ewolucji świętokrzyskiego przemysłu w kierunku Przemysłu 4.0, w szczególności z uwzględnieniem cyfryzacji, automatyzacji i robotyzacji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wdrażania dostępnych technologii TIK w przedsiębiorstwach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Podnoszenie produktywności regionalnych firm poprzez wsparcie na rzecz automatyzacji i robotyzacji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Wspieranie przedsiębiorstw w zakresie zmiany modeli biznesowych dostosowanych do wymogów Przemysłu 4.0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86810503"/>
                  </a:ext>
                </a:extLst>
              </a:tr>
              <a:tr h="10441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2.2. </a:t>
                      </a:r>
                      <a:r>
                        <a:rPr lang="pl-PL" sz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Transformacja przedsiębiorstw w kierunku wdrażania rozwiązań w nurcie GOZ, w tym w zakresie </a:t>
                      </a:r>
                      <a:r>
                        <a:rPr lang="pl-PL" sz="1200" dirty="0" err="1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biogospodarki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przedsiębiorstw zmieniających sposób funkcjonowania w oparciu o ideę GOZ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Upowszechnienie możliwych do wdrożenia rozwiązań wpisujących się w koncepcję gospodarki o obiegu zamkniętym, w tym </a:t>
                      </a:r>
                      <a:r>
                        <a:rPr lang="pl-PL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biogospodarki</a:t>
                      </a: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70277396"/>
                  </a:ext>
                </a:extLst>
              </a:tr>
              <a:tr h="8052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2.3. </a:t>
                      </a:r>
                      <a:r>
                        <a:rPr lang="pl-PL" sz="1200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Wzrost aktywności świętokrzyskich firm na rynkach międzynarodowych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Wdrażanie działań na rzecz wzmocnienia obszaru internacjonalizacji regionalnych przedsiębiorstw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Wspieranie przedsiębiorstw w zakresie zmiany modeli biznesowych uwzględniających działania w zakresie internacjonalizacji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67395110"/>
                  </a:ext>
                </a:extLst>
              </a:tr>
              <a:tr h="4388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2.4. </a:t>
                      </a:r>
                      <a:r>
                        <a:rPr lang="pl-PL" sz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Wzmacnianie współpracy podmiotów działających na rzecz rozwoju innowacji w regionie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Wspieranie inicjatyw kooperacyjnych prowadzących do rozwoju klastrów w regionie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Intensyfikacja działalności konsorcjów na rzecz rozwoju inteligentnych specjalizacji województwa świętokrzyskiego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43535316"/>
                  </a:ext>
                </a:extLst>
              </a:tr>
            </a:tbl>
          </a:graphicData>
        </a:graphic>
      </p:graphicFrame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USZCZEGÓŁOWIENIE CELU STRATEGICZNEGO </a:t>
            </a:r>
            <a:r>
              <a:rPr lang="pl-PL" b="1" dirty="0" smtClean="0"/>
              <a:t>2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83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 title="USZCZEGÓŁOWIENIE CELU STRATEGICZNEGO 3">
            <a:extLst>
              <a:ext uri="{FF2B5EF4-FFF2-40B4-BE49-F238E27FC236}">
                <a16:creationId xmlns="" xmlns:a16="http://schemas.microsoft.com/office/drawing/2014/main" id="{3F94A22C-A9DF-4C28-B41D-E7D92B2EA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21483"/>
              </p:ext>
            </p:extLst>
          </p:nvPr>
        </p:nvGraphicFramePr>
        <p:xfrm>
          <a:off x="4211960" y="0"/>
          <a:ext cx="4752529" cy="339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95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USZCZEGÓŁOWIENIE CELU STRATEGICZNEGO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a 9" title="Przykładowe zadania">
            <a:extLst>
              <a:ext uri="{FF2B5EF4-FFF2-40B4-BE49-F238E27FC236}">
                <a16:creationId xmlns="" xmlns:a16="http://schemas.microsoft.com/office/drawing/2014/main" id="{B76198E9-8C46-4879-916E-9229A9EB5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13432"/>
              </p:ext>
            </p:extLst>
          </p:nvPr>
        </p:nvGraphicFramePr>
        <p:xfrm>
          <a:off x="1367644" y="555526"/>
          <a:ext cx="6408712" cy="4367446"/>
        </p:xfrm>
        <a:graphic>
          <a:graphicData uri="http://schemas.openxmlformats.org/drawingml/2006/table">
            <a:tbl>
              <a:tblPr firstRow="1" firstCol="1" bandRow="1"/>
              <a:tblGrid>
                <a:gridCol w="2496039">
                  <a:extLst>
                    <a:ext uri="{9D8B030D-6E8A-4147-A177-3AD203B41FA5}">
                      <a16:colId xmlns="" xmlns:a16="http://schemas.microsoft.com/office/drawing/2014/main" val="4227237217"/>
                    </a:ext>
                  </a:extLst>
                </a:gridCol>
                <a:gridCol w="3912673">
                  <a:extLst>
                    <a:ext uri="{9D8B030D-6E8A-4147-A177-3AD203B41FA5}">
                      <a16:colId xmlns="" xmlns:a16="http://schemas.microsoft.com/office/drawing/2014/main" val="1882510824"/>
                    </a:ext>
                  </a:extLst>
                </a:gridCol>
              </a:tblGrid>
              <a:tr h="2477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Cele operacyjne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Przykładowe zadania/kierunki działań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2524374"/>
                  </a:ext>
                </a:extLst>
              </a:tr>
              <a:tr h="10107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 </a:t>
                      </a:r>
                      <a:r>
                        <a:rPr lang="pl-PL" sz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Wzmacnianie kompetencji i kwalifikacji kadr świętokrzyskich przedsiębiorstw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Upowszechnienie dostępnych na rynku mechanizmów finansowania usług rozwojowych, w tym szkoleniowych, dla regionalnych kadr gospodarki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Wzmacnianie kompetencji cyfrowych pracowników świętokrzyskich przedsiębiorstw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86810503"/>
                  </a:ext>
                </a:extLst>
              </a:tr>
              <a:tr h="10441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3.2. </a:t>
                      </a:r>
                      <a:r>
                        <a:rPr lang="pl-PL" sz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Wykorzystanie potencjału młodych naukowców i absolwentów świętokrzyskich uczelni na rzecz regionalnej gospodarki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Uruchomienie w regionie bezpłatnych przestrzeni co-</a:t>
                      </a:r>
                      <a:r>
                        <a:rPr lang="pl-PL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workingowych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dla świętokrzyskich startupów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Cykliczne konkursy dla młodych naukowców oraz studentów świętokrzyskich uczelni na wymyślenie innowacyjnego produktu lub usługi wraz z opracowaniem biznesplanu lub modelu biznesowego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70277396"/>
                  </a:ext>
                </a:extLst>
              </a:tr>
              <a:tr h="8052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3.3. </a:t>
                      </a:r>
                      <a:r>
                        <a:rPr lang="pl-PL" sz="1200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Stymulowanie współpracy świętokrzyskich uczelni i szkół zawodowych z przedsiębiorcami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Integracja działalności regionalnych instytucji odpowiedzialnych za kształcenie zawodowe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Utworzenie regionalnego programu staży i praktyk zawodowych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Rozwój współpracy w zakresie kształcenia zawodowego z uwzględnieniem potrzeb pracodawców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67395110"/>
                  </a:ext>
                </a:extLst>
              </a:tr>
              <a:tr h="4388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3.4. </a:t>
                      </a:r>
                      <a:r>
                        <a:rPr lang="pl-PL" sz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Zwiększenie potencjału instytucji publicznych do tworzenia korzystnych warunków dla rozwoju przedsiębiorczości i lokowania inwestycji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Zwiększenie potencjału świętokrzyskich samorządów w celu profesjonalnej obsługi inwestorów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Tworzenie sieci współpracy mających na celu budowanie relacji z inwestorami, wymiany doświadczeń i dobrych praktyk w pozyskiwaniu i obsłudze inwestora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43535316"/>
                  </a:ext>
                </a:extLst>
              </a:tr>
            </a:tbl>
          </a:graphicData>
        </a:graphic>
      </p:graphicFrame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USZCZEGÓŁOWIENIE CELU STRATEGICZNEGO </a:t>
            </a:r>
            <a:r>
              <a:rPr lang="pl-PL" b="1" dirty="0" smtClean="0"/>
              <a:t>3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844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prstClr val="black"/>
                </a:solidFill>
                <a:cs typeface="Arial" charset="0"/>
              </a:rPr>
              <a:t>INTELIGENTNE SPECJALIZACJE WOJEWÓDZTWA ŚWIĘTOKRZYSKIEGO</a:t>
            </a:r>
            <a:br>
              <a:rPr lang="pl-PL" b="1" dirty="0">
                <a:solidFill>
                  <a:prstClr val="black"/>
                </a:solidFill>
                <a:cs typeface="Arial" charset="0"/>
              </a:rPr>
            </a:b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2C8EE56D-01F6-41B3-A2E2-300CF606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E6A9F-ABEE-4E01-A351-D37C88834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odtytuł 2" hidden="1"/>
          <p:cNvSpPr>
            <a:spLocks noGrp="1"/>
          </p:cNvSpPr>
          <p:nvPr>
            <p:ph type="subTitle" idx="4294967295"/>
          </p:nvPr>
        </p:nvSpPr>
        <p:spPr>
          <a:xfrm>
            <a:off x="0" y="714375"/>
            <a:ext cx="7350125" cy="407988"/>
          </a:xfrm>
        </p:spPr>
        <p:txBody>
          <a:bodyPr/>
          <a:lstStyle/>
          <a:p>
            <a:r>
              <a:rPr lang="pl-PL" sz="1200" b="1" dirty="0">
                <a:solidFill>
                  <a:prstClr val="black"/>
                </a:solidFill>
                <a:cs typeface="Arial" charset="0"/>
              </a:rPr>
              <a:t>INTELIGENTNE SPECJALIZACJE WOJEWÓDZTWA ŚWIĘTOKRZYSKIEGO</a:t>
            </a:r>
          </a:p>
          <a:p>
            <a:endParaRPr lang="pl-PL" dirty="0"/>
          </a:p>
        </p:txBody>
      </p:sp>
      <p:sp>
        <p:nvSpPr>
          <p:cNvPr id="31" name="Prostokąt 30" title="INTELIGENTNE SPECJALIZACJE WOJEWÓDZTWA ŚWIĘTOKRZYSKIEGO"/>
          <p:cNvSpPr/>
          <p:nvPr/>
        </p:nvSpPr>
        <p:spPr>
          <a:xfrm>
            <a:off x="4499992" y="2211710"/>
            <a:ext cx="3600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INTELIGENTNE SPECJALIZACJE WOJEWÓDZTWA ŚWIĘTOKRZYSKIEGO</a:t>
            </a:r>
          </a:p>
        </p:txBody>
      </p:sp>
    </p:spTree>
    <p:extLst>
      <p:ext uri="{BB962C8B-B14F-4D97-AF65-F5344CB8AC3E}">
        <p14:creationId xmlns:p14="http://schemas.microsoft.com/office/powerpoint/2010/main" val="211306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 title="Analiza branż wpisujących się w inteligentne specjalizacje">
            <a:extLst>
              <a:ext uri="{FF2B5EF4-FFF2-40B4-BE49-F238E27FC236}">
                <a16:creationId xmlns="" xmlns:a16="http://schemas.microsoft.com/office/drawing/2014/main" id="{B8F97B29-4155-4A5D-B982-BEA446F3CFF8}"/>
              </a:ext>
            </a:extLst>
          </p:cNvPr>
          <p:cNvSpPr txBox="1">
            <a:spLocks/>
          </p:cNvSpPr>
          <p:nvPr/>
        </p:nvSpPr>
        <p:spPr>
          <a:xfrm>
            <a:off x="827584" y="699542"/>
            <a:ext cx="7377972" cy="3880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8BB0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002D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2D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D5B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2D5B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002D5B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Analiza branż wpisujących się w inteligentne specjalizacje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Pogłębia się specjalizacja regionu w zakresie </a:t>
            </a:r>
            <a:r>
              <a:rPr lang="pl-PL" u="sng" dirty="0">
                <a:solidFill>
                  <a:schemeClr val="tx1"/>
                </a:solidFill>
              </a:rPr>
              <a:t>branży metalowo-odlewniczej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u="sng" dirty="0">
                <a:solidFill>
                  <a:schemeClr val="tx1"/>
                </a:solidFill>
              </a:rPr>
              <a:t>rolnictwa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u="sng" dirty="0">
                <a:solidFill>
                  <a:schemeClr val="tx1"/>
                </a:solidFill>
              </a:rPr>
              <a:t>przemysłu spożywczego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u="sng" dirty="0">
                <a:solidFill>
                  <a:schemeClr val="tx1"/>
                </a:solidFill>
              </a:rPr>
              <a:t>budownictwa</a:t>
            </a:r>
            <a:r>
              <a:rPr lang="pl-PL" dirty="0">
                <a:solidFill>
                  <a:schemeClr val="tx1"/>
                </a:solidFill>
              </a:rPr>
              <a:t> oraz </a:t>
            </a:r>
            <a:r>
              <a:rPr lang="pl-PL" u="sng" dirty="0">
                <a:solidFill>
                  <a:schemeClr val="tx1"/>
                </a:solidFill>
              </a:rPr>
              <a:t>turystyki zdrowotnej i prozdrowotnej </a:t>
            </a:r>
            <a:r>
              <a:rPr lang="pl-PL" dirty="0">
                <a:solidFill>
                  <a:schemeClr val="tx1"/>
                </a:solidFill>
              </a:rPr>
              <a:t>(analiza liczby zatrudnionych oraz liczby podmiotów w danej branży),</a:t>
            </a:r>
          </a:p>
          <a:p>
            <a:pPr marL="0" indent="0" algn="just">
              <a:buNone/>
            </a:pPr>
            <a:endParaRPr lang="pl-PL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Pożądanymi kierunkami powinny być: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Pozyskiwanie innowacyjnych technologii produkcji materiałów budowlanych – wykorzystanie dużego potencjału, związanego z bogatymi złożami surowców mineralnych,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Wdrażanie bezodpadowych lub </a:t>
            </a:r>
            <a:r>
              <a:rPr lang="pl-PL" dirty="0" err="1">
                <a:solidFill>
                  <a:schemeClr val="tx1"/>
                </a:solidFill>
              </a:rPr>
              <a:t>niskoodpadowych</a:t>
            </a:r>
            <a:r>
              <a:rPr lang="pl-PL" dirty="0">
                <a:solidFill>
                  <a:schemeClr val="tx1"/>
                </a:solidFill>
              </a:rPr>
              <a:t> technologii produkcji w branży metalowo-odlewniczej,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Rolnictwo i przetwórstwo spożywcze – większa efektywność produkcji, przetwórstwa i przechowalnictwa, zagospodarowanie odpadów i produktów ubocznych produkcji,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Wykorzystanie potencjału Targów Kielce,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Dalszy rozwój potencjału uzdrowisk,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Technologie informacyjno-komunikacyjne oraz efektywne wykorzystanie energii – wzmocnienie tych branż istotne w kontekście transformacji świętokrzyskiej gospodarki.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Obraz 5" title="Logo Urzędu Marszałkowskiego Województwa Świętokrzyskie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67" y="166862"/>
            <a:ext cx="2248697" cy="439223"/>
          </a:xfrm>
          <a:prstGeom prst="rect">
            <a:avLst/>
          </a:prstGeom>
        </p:spPr>
      </p:pic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Analiza branż wpisujących się w inteligentne specjalizacje</a:t>
            </a:r>
            <a:endParaRPr lang="pl-PL" dirty="0"/>
          </a:p>
        </p:txBody>
      </p:sp>
      <p:sp>
        <p:nvSpPr>
          <p:cNvPr id="3" name="Symbol zastępczy zawartości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62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 title="opis">
            <a:extLst>
              <a:ext uri="{FF2B5EF4-FFF2-40B4-BE49-F238E27FC236}">
                <a16:creationId xmlns="" xmlns:a16="http://schemas.microsoft.com/office/drawing/2014/main" id="{09A62CB2-1CA1-47C1-9195-08FDD4D8E0BC}"/>
              </a:ext>
            </a:extLst>
          </p:cNvPr>
          <p:cNvSpPr txBox="1"/>
          <p:nvPr/>
        </p:nvSpPr>
        <p:spPr>
          <a:xfrm>
            <a:off x="539552" y="698659"/>
            <a:ext cx="77048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8BB0"/>
              </a:buClr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 ułatwiające zastąpienie analogowych </a:t>
            </a:r>
          </a:p>
          <a:p>
            <a:pPr lvl="0" algn="just">
              <a:buClr>
                <a:srgbClr val="008BB0"/>
              </a:buClr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procesów wytwórczych produkcyjnymi systemami cyfrowymi; 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tworzenie technologii pozwalających na zwiększenie trwałości i wydłużenie życia stosowanych metalowych wyrobów gotowych;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bezodpadowe lub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niskoodpadowe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innowacyjne technologie produkcji/przetwarzania wyrobów metalicznych;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modyfikacja istniejących i wprowadzanie nowych linii technologicznych i urządzeń dla procesów przetwórstwa metali;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tworzenie wyrobów z nowych, wysoko zaawansowanych materiałów, w tym zastosowanie nanomateriałów i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nanododatków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metali;</a:t>
            </a:r>
          </a:p>
        </p:txBody>
      </p:sp>
      <p:pic>
        <p:nvPicPr>
          <p:cNvPr id="2" name="Obraz 1" title="Branża metalowo-odlewnicza">
            <a:extLst>
              <a:ext uri="{FF2B5EF4-FFF2-40B4-BE49-F238E27FC236}">
                <a16:creationId xmlns="" xmlns:a16="http://schemas.microsoft.com/office/drawing/2014/main" id="{514E9BE4-AF12-4F7F-AAAB-0CC81C41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845"/>
            <a:ext cx="7760881" cy="646232"/>
          </a:xfrm>
          <a:prstGeom prst="rect">
            <a:avLst/>
          </a:prstGeom>
        </p:spPr>
      </p:pic>
      <p:pic>
        <p:nvPicPr>
          <p:cNvPr id="3" name="Obraz 2" title="Element dekoracyjny">
            <a:extLst>
              <a:ext uri="{FF2B5EF4-FFF2-40B4-BE49-F238E27FC236}">
                <a16:creationId xmlns="" xmlns:a16="http://schemas.microsoft.com/office/drawing/2014/main" id="{5E4E5372-48E8-4B4F-8E8C-E22EF7CB6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192" y="195486"/>
            <a:ext cx="1594384" cy="1594384"/>
          </a:xfrm>
          <a:prstGeom prst="rect">
            <a:avLst/>
          </a:prstGeom>
        </p:spPr>
      </p:pic>
      <p:pic>
        <p:nvPicPr>
          <p:cNvPr id="8" name="Obraz 7" title="Logo Urzędu Marszałkowskiego Województwa Świętokrzyskie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01" y="4443958"/>
            <a:ext cx="2248697" cy="439223"/>
          </a:xfrm>
          <a:prstGeom prst="rect">
            <a:avLst/>
          </a:prstGeom>
        </p:spPr>
      </p:pic>
      <p:sp>
        <p:nvSpPr>
          <p:cNvPr id="4" name="Tytuł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Branża metalowo-odlewnicza</a:t>
            </a:r>
            <a:endParaRPr lang="pl-PL" dirty="0"/>
          </a:p>
        </p:txBody>
      </p:sp>
      <p:sp>
        <p:nvSpPr>
          <p:cNvPr id="5" name="Symbol zastępczy zawartości 4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6474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 title="opis">
            <a:extLst>
              <a:ext uri="{FF2B5EF4-FFF2-40B4-BE49-F238E27FC236}">
                <a16:creationId xmlns="" xmlns:a16="http://schemas.microsoft.com/office/drawing/2014/main" id="{09A62CB2-1CA1-47C1-9195-08FDD4D8E0BC}"/>
              </a:ext>
            </a:extLst>
          </p:cNvPr>
          <p:cNvSpPr txBox="1"/>
          <p:nvPr/>
        </p:nvSpPr>
        <p:spPr>
          <a:xfrm>
            <a:off x="881244" y="785135"/>
            <a:ext cx="70567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8BB0"/>
              </a:buClr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efektywniejsze wykorzystanie odnawialnych źródeł energii (OZE); 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stosowanie nowych technologii: bardziej energooszczędnych, lżejszych i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wysokozaawansowych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mniej pracochłonnych;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automatyzacja procesów produkcji materiałów budowlanych i/lub procesów wznoszenia obiektów budowlanych;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stosowanie bezodpadowych lub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niskoodpadowych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technologii  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procesów produkcji;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stosowanie danych cyfrowych i algorytmów sztucznej inteligencji w procesie projektowania, kosztorysowania, zarządzania realizacją inwestycji budowlanej;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szersze wykorzystanie technologii prefabrykacji;</a:t>
            </a:r>
          </a:p>
        </p:txBody>
      </p:sp>
      <p:graphicFrame>
        <p:nvGraphicFramePr>
          <p:cNvPr id="10" name="Tabela 9" title="Zasobooszczędne budownictwo">
            <a:extLst>
              <a:ext uri="{FF2B5EF4-FFF2-40B4-BE49-F238E27FC236}">
                <a16:creationId xmlns="" xmlns:a16="http://schemas.microsoft.com/office/drawing/2014/main" id="{59B39A9E-6989-49A0-9A37-179478AF0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6496"/>
              </p:ext>
            </p:extLst>
          </p:nvPr>
        </p:nvGraphicFramePr>
        <p:xfrm>
          <a:off x="530425" y="92400"/>
          <a:ext cx="7758423" cy="44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84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5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err="1"/>
                        <a:t>Zasobooszczędne</a:t>
                      </a:r>
                      <a:r>
                        <a:rPr lang="pl-PL" sz="1600" b="1" dirty="0"/>
                        <a:t> budownictwo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B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Obraz 4" title="Element dekoracyjny">
            <a:extLst>
              <a:ext uri="{FF2B5EF4-FFF2-40B4-BE49-F238E27FC236}">
                <a16:creationId xmlns="" xmlns:a16="http://schemas.microsoft.com/office/drawing/2014/main" id="{50911893-4BC9-46B4-A4C2-BA4E0CC3C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229" y="92400"/>
            <a:ext cx="1536325" cy="1536325"/>
          </a:xfrm>
          <a:prstGeom prst="rect">
            <a:avLst/>
          </a:prstGeom>
        </p:spPr>
      </p:pic>
      <p:pic>
        <p:nvPicPr>
          <p:cNvPr id="8" name="Obraz 7" title="Logo Urzędu Marszałkowskiego Województwa Świętokrzyskie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01" y="4443958"/>
            <a:ext cx="2248697" cy="439223"/>
          </a:xfrm>
          <a:prstGeom prst="rect">
            <a:avLst/>
          </a:prstGeom>
        </p:spPr>
      </p:pic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Zasobooszczędne</a:t>
            </a:r>
            <a:r>
              <a:rPr lang="pl-PL" dirty="0" smtClean="0"/>
              <a:t> budownictwo</a:t>
            </a:r>
            <a:endParaRPr lang="pl-PL" dirty="0"/>
          </a:p>
        </p:txBody>
      </p:sp>
      <p:sp>
        <p:nvSpPr>
          <p:cNvPr id="3" name="Symbol zastępczy zawartości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044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 title="opis">
            <a:extLst>
              <a:ext uri="{FF2B5EF4-FFF2-40B4-BE49-F238E27FC236}">
                <a16:creationId xmlns="" xmlns:a16="http://schemas.microsoft.com/office/drawing/2014/main" id="{09A62CB2-1CA1-47C1-9195-08FDD4D8E0BC}"/>
              </a:ext>
            </a:extLst>
          </p:cNvPr>
          <p:cNvSpPr txBox="1"/>
          <p:nvPr/>
        </p:nvSpPr>
        <p:spPr>
          <a:xfrm>
            <a:off x="899592" y="813936"/>
            <a:ext cx="705678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8BB0"/>
              </a:buClr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nakierowane na optymalizację procesów produkcji, przetwórstwa i przechowalnictwa produktów rolno-spożywczych zgodnie z ideą zrównoważonego rozwoju;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stosowanie technologii ukierunkowanych na energooszczędność, prowadzących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ograniczenia zużycia energii i wody i do podnoszących jakość produkcji i produktu;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tworzenie warunków do promowania niekonwencjonalnych, niszowych segmentów z obszaru produkcji rolno-spożywczej w odpowiedzi na zmieniające się oczekiwania konsumentów;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pozyskiwanie i przetwarzanie związków bioaktywnych i innych surowców z materiału roślinnego oraz zwierzęcego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minimalizacja stopnia przetworzenia żywności i zachowania składników odżywczych;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 technologie pakowania i przechowywania wydłużające trwałość produktów żywnościowych;</a:t>
            </a:r>
          </a:p>
        </p:txBody>
      </p:sp>
      <p:pic>
        <p:nvPicPr>
          <p:cNvPr id="2" name="Obraz 1" title="Nowoczesne rolnictwo i przetwórstwo rolno-spożywcze">
            <a:extLst>
              <a:ext uri="{FF2B5EF4-FFF2-40B4-BE49-F238E27FC236}">
                <a16:creationId xmlns="" xmlns:a16="http://schemas.microsoft.com/office/drawing/2014/main" id="{7AC6CB14-08F7-49A4-81A5-F314F109F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1470"/>
            <a:ext cx="7760881" cy="469433"/>
          </a:xfrm>
          <a:prstGeom prst="rect">
            <a:avLst/>
          </a:prstGeom>
        </p:spPr>
      </p:pic>
      <p:pic>
        <p:nvPicPr>
          <p:cNvPr id="3" name="Obraz 2" title="Element dekoracyjny">
            <a:extLst>
              <a:ext uri="{FF2B5EF4-FFF2-40B4-BE49-F238E27FC236}">
                <a16:creationId xmlns="" xmlns:a16="http://schemas.microsoft.com/office/drawing/2014/main" id="{FFBF2244-BCF3-4114-9F61-5E9A18E23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675" y="51470"/>
            <a:ext cx="1536325" cy="1536325"/>
          </a:xfrm>
          <a:prstGeom prst="rect">
            <a:avLst/>
          </a:prstGeom>
        </p:spPr>
      </p:pic>
      <p:pic>
        <p:nvPicPr>
          <p:cNvPr id="4" name="Obraz 3" title="Logo Urzędu Marszałkowskiego Województwa Świętokrzyskiego">
            <a:extLst>
              <a:ext uri="{FF2B5EF4-FFF2-40B4-BE49-F238E27FC236}">
                <a16:creationId xmlns="" xmlns:a16="http://schemas.microsoft.com/office/drawing/2014/main" id="{288ECA78-B5A3-41ED-AF26-79C343EE3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315" y="4760152"/>
            <a:ext cx="1700873" cy="331878"/>
          </a:xfrm>
          <a:prstGeom prst="rect">
            <a:avLst/>
          </a:prstGeom>
        </p:spPr>
      </p:pic>
      <p:sp>
        <p:nvSpPr>
          <p:cNvPr id="5" name="Tytuł 4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Nowoczesne rolnictwo i przetwórstwo rolno-spożywcze</a:t>
            </a:r>
            <a:endParaRPr lang="pl-PL" dirty="0"/>
          </a:p>
        </p:txBody>
      </p:sp>
      <p:sp>
        <p:nvSpPr>
          <p:cNvPr id="6" name="Symbol zastępczy zawartości 5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752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 title="Element dekoracyjny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 rot="16200000">
            <a:off x="7950192" y="926331"/>
            <a:ext cx="188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bg1"/>
                </a:solidFill>
              </a:rPr>
              <a:t>www.asm-poland.com.pl</a:t>
            </a:r>
          </a:p>
        </p:txBody>
      </p:sp>
      <p:sp>
        <p:nvSpPr>
          <p:cNvPr id="14" name="Prostokąt 13" title="Element dekoracyjny"/>
          <p:cNvSpPr/>
          <p:nvPr/>
        </p:nvSpPr>
        <p:spPr>
          <a:xfrm>
            <a:off x="8676456" y="0"/>
            <a:ext cx="467544" cy="5143500"/>
          </a:xfrm>
          <a:prstGeom prst="rect">
            <a:avLst/>
          </a:prstGeom>
          <a:solidFill>
            <a:srgbClr val="002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 rot="16200000">
            <a:off x="8100660" y="926331"/>
            <a:ext cx="188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bg1"/>
                </a:solidFill>
              </a:rPr>
              <a:t>www.asm-poland.com.pl</a:t>
            </a:r>
          </a:p>
        </p:txBody>
      </p:sp>
      <p:graphicFrame>
        <p:nvGraphicFramePr>
          <p:cNvPr id="2" name="Tabela 1" title="Tabela procesu aktualizacji RSI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33263"/>
              </p:ext>
            </p:extLst>
          </p:nvPr>
        </p:nvGraphicFramePr>
        <p:xfrm>
          <a:off x="791580" y="627534"/>
          <a:ext cx="7488832" cy="3612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aktualizacji Regionalnej Strategii Innowacji Województwa Świętokrzyskiego 2030+: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Powołanie Zespołu Eksperckiego oraz Zespołu Zadaniowego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lipiec 2020 r.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Opracowanie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Diagnozy potencjału innowacyjnego</a:t>
                      </a:r>
                      <a:r>
                        <a:rPr lang="pl-PL" sz="120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województwa świętokrzyskiego</a:t>
                      </a:r>
                      <a:endParaRPr lang="pl-PL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sierpień 2020 r.</a:t>
                      </a: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8414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Konsultacje </a:t>
                      </a:r>
                      <a:r>
                        <a:rPr lang="pl-PL" sz="120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Diagnozy</a:t>
                      </a:r>
                      <a:r>
                        <a:rPr lang="pl-PL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 Zespołem Zadaniowym i Zespołem Eksperckim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sierpień 2020 r.</a:t>
                      </a: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Opracowanie pierwszej wersji projektu </a:t>
                      </a:r>
                      <a:r>
                        <a:rPr lang="pl-PL" sz="120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Regionalnej Strategii Innowacji Województwa Świętokrzyskiego 2030+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wrzesień 2020 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0156942"/>
                  </a:ext>
                </a:extLst>
              </a:tr>
              <a:tr h="547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Wewnętrzne konsultacje zapisów pierwszej wersji projektu dokumentu 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październik/</a:t>
                      </a:r>
                      <a:br>
                        <a:rPr lang="pl-PL" sz="1200" b="1" dirty="0"/>
                      </a:br>
                      <a:r>
                        <a:rPr lang="pl-PL" sz="1200" b="1" dirty="0"/>
                        <a:t>listopad 2020 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15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Przyjęcie projektu dokumentu przez Zarząd Województwa Świętokrzyskiego 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grudzień 2020 r.</a:t>
                      </a: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Obraz 16" title="Logo Urzędu Marszałkowskiego Województwa Świętokrzyskie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37" y="139994"/>
            <a:ext cx="2167957" cy="423453"/>
          </a:xfrm>
          <a:prstGeom prst="rect">
            <a:avLst/>
          </a:prstGeom>
        </p:spPr>
      </p:pic>
      <p:sp>
        <p:nvSpPr>
          <p:cNvPr id="4" name="Tytuł 3" hidden="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aktualizacji Regionalnej Strategii Innowacji Województwa Świętokrzyskiego 2030+</a:t>
            </a:r>
            <a:endParaRPr lang="pl-PL" dirty="0"/>
          </a:p>
        </p:txBody>
      </p:sp>
      <p:sp>
        <p:nvSpPr>
          <p:cNvPr id="5" name="Podtytuł 4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7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 title="opis">
            <a:extLst>
              <a:ext uri="{FF2B5EF4-FFF2-40B4-BE49-F238E27FC236}">
                <a16:creationId xmlns="" xmlns:a16="http://schemas.microsoft.com/office/drawing/2014/main" id="{09A62CB2-1CA1-47C1-9195-08FDD4D8E0BC}"/>
              </a:ext>
            </a:extLst>
          </p:cNvPr>
          <p:cNvSpPr txBox="1"/>
          <p:nvPr/>
        </p:nvSpPr>
        <p:spPr>
          <a:xfrm>
            <a:off x="611560" y="483518"/>
            <a:ext cx="70567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8BB0"/>
              </a:buClr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działalność związana z turystyką uzdrowiskową, rozumianą jako wyjazdy do miejscowości posiadających status uzdrowiska w celu poddania się kuracji sanatoryjnej, rehabilitacyjnej, powiązanej z zabiegami przyrodoleczniczymi;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ukierunkowana działalność poświęcona potrzebom zdrowotnym osób starszych;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wdrażanie usług i programów prozdrowotnych mających na celu asymilację osób niepełnosprawnych 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działalność regeneracyjna, wypoczynkowa, profilaktyczna i kosmetyczna prowadzona w obiektach typu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spa w miejscowościach uzdrowiskowych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ziałalność w obszarze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wellness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(zabiegi z zakresu kosmetologii pielęgnacyjnej i leczniczej, różne formy aktywności ruchowej, masaże, kąpiele termalne, sauny)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title="Turystyka uzdrowiskowa i prozdrowotna">
            <a:extLst>
              <a:ext uri="{FF2B5EF4-FFF2-40B4-BE49-F238E27FC236}">
                <a16:creationId xmlns="" xmlns:a16="http://schemas.microsoft.com/office/drawing/2014/main" id="{603F870F-50E3-4684-8984-AE110FC63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7"/>
            <a:ext cx="7760881" cy="469433"/>
          </a:xfrm>
          <a:prstGeom prst="rect">
            <a:avLst/>
          </a:prstGeom>
        </p:spPr>
      </p:pic>
      <p:pic>
        <p:nvPicPr>
          <p:cNvPr id="5" name="Obraz 4" title="Element dekoracyjny">
            <a:extLst>
              <a:ext uri="{FF2B5EF4-FFF2-40B4-BE49-F238E27FC236}">
                <a16:creationId xmlns="" xmlns:a16="http://schemas.microsoft.com/office/drawing/2014/main" id="{55FEB25A-F4CA-47D8-AD53-AECDEC898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75" y="45773"/>
            <a:ext cx="1536325" cy="1536325"/>
          </a:xfrm>
          <a:prstGeom prst="rect">
            <a:avLst/>
          </a:prstGeom>
        </p:spPr>
      </p:pic>
      <p:pic>
        <p:nvPicPr>
          <p:cNvPr id="8" name="Obraz 7" title="Logo Urzędu Marszałkowskiego Województwa Świętokrzyskie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01" y="4443958"/>
            <a:ext cx="2248697" cy="439223"/>
          </a:xfrm>
          <a:prstGeom prst="rect">
            <a:avLst/>
          </a:prstGeom>
        </p:spPr>
      </p:pic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Turystyka uzdrowiskowa i prozdrowotna</a:t>
            </a:r>
            <a:endParaRPr lang="pl-PL" dirty="0"/>
          </a:p>
        </p:txBody>
      </p:sp>
      <p:sp>
        <p:nvSpPr>
          <p:cNvPr id="3" name="Symbol zastępczy zawartości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9022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 title="opis">
            <a:extLst>
              <a:ext uri="{FF2B5EF4-FFF2-40B4-BE49-F238E27FC236}">
                <a16:creationId xmlns="" xmlns:a16="http://schemas.microsoft.com/office/drawing/2014/main" id="{09A62CB2-1CA1-47C1-9195-08FDD4D8E0BC}"/>
              </a:ext>
            </a:extLst>
          </p:cNvPr>
          <p:cNvSpPr txBox="1"/>
          <p:nvPr/>
        </p:nvSpPr>
        <p:spPr>
          <a:xfrm>
            <a:off x="611560" y="483518"/>
            <a:ext cx="70567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8BB0"/>
              </a:buClr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baz wiedzy przestrzennej, rozwój i projektowanie rozwiązań informatycznych służących do gromadzenia i analizy danych;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systemy oparte o sztuczną inteligencję, systemy eksperckie, rozbudowane systemy wnioskowania;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inteligentnych usług dla mieszkańców;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rozbudowa sieci teleinformatycznych (w tym infrastruktury);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cyfrowych usług w szczególności e-edukacji, e-administracji, e-zdrowia (w tym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teleopieka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oraz e-handlu, finansów i bankowości;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upowszechnianie komunikacji bezprzewodowej na obszarach zmarginalizowanych pod tym względem;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 title="Technologie informacyjno-komunikacyjne">
            <a:extLst>
              <a:ext uri="{FF2B5EF4-FFF2-40B4-BE49-F238E27FC236}">
                <a16:creationId xmlns="" xmlns:a16="http://schemas.microsoft.com/office/drawing/2014/main" id="{38023514-03AC-478D-8558-E668285FE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1470"/>
            <a:ext cx="7760881" cy="469433"/>
          </a:xfrm>
          <a:prstGeom prst="rect">
            <a:avLst/>
          </a:prstGeom>
        </p:spPr>
      </p:pic>
      <p:pic>
        <p:nvPicPr>
          <p:cNvPr id="3" name="Obraz 2" title="Element dekoracyjny">
            <a:extLst>
              <a:ext uri="{FF2B5EF4-FFF2-40B4-BE49-F238E27FC236}">
                <a16:creationId xmlns="" xmlns:a16="http://schemas.microsoft.com/office/drawing/2014/main" id="{0671634D-C10C-45DC-94EB-D59229894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766" y="20790"/>
            <a:ext cx="1347333" cy="1237595"/>
          </a:xfrm>
          <a:prstGeom prst="rect">
            <a:avLst/>
          </a:prstGeom>
        </p:spPr>
      </p:pic>
      <p:pic>
        <p:nvPicPr>
          <p:cNvPr id="8" name="Obraz 7" title="Logo Urzędu Marszałkowskiego Województwa Świętokrzyskie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01" y="4443958"/>
            <a:ext cx="2248697" cy="439223"/>
          </a:xfrm>
          <a:prstGeom prst="rect">
            <a:avLst/>
          </a:prstGeom>
        </p:spPr>
      </p:pic>
      <p:sp>
        <p:nvSpPr>
          <p:cNvPr id="4" name="Tytuł 3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Technologie informacyjno-komunikacyjne</a:t>
            </a:r>
            <a:endParaRPr lang="pl-PL" dirty="0"/>
          </a:p>
        </p:txBody>
      </p:sp>
      <p:sp>
        <p:nvSpPr>
          <p:cNvPr id="5" name="Symbol zastępczy zawartości 4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8914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 title="opis">
            <a:extLst>
              <a:ext uri="{FF2B5EF4-FFF2-40B4-BE49-F238E27FC236}">
                <a16:creationId xmlns="" xmlns:a16="http://schemas.microsoft.com/office/drawing/2014/main" id="{09A62CB2-1CA1-47C1-9195-08FDD4D8E0BC}"/>
              </a:ext>
            </a:extLst>
          </p:cNvPr>
          <p:cNvSpPr txBox="1"/>
          <p:nvPr/>
        </p:nvSpPr>
        <p:spPr>
          <a:xfrm>
            <a:off x="611560" y="483518"/>
            <a:ext cx="705678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8BB0"/>
              </a:buClr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wdrażanie nowoczesnych technologii w celu optymalizacji procesów zarządzania powierzchnią wystawienniczą;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korzystanie z nowoczesnych metod komunikacji w kontaktach biznesowych z wykorzystaniem technologii ICT;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tworzenie hybrydowych rozwiązań opartych na nowoczesnych technologiach, pozwalających na udostępnianie w świecie wirtualnym prezentacji, spotkań, stoisk, pokazów, które równolegle odbywają się w ośrodkach kongresowo-targowych</a:t>
            </a:r>
          </a:p>
        </p:txBody>
      </p:sp>
      <p:pic>
        <p:nvPicPr>
          <p:cNvPr id="5" name="Obraz 4" title="Branża targowo-kongresowa">
            <a:extLst>
              <a:ext uri="{FF2B5EF4-FFF2-40B4-BE49-F238E27FC236}">
                <a16:creationId xmlns="" xmlns:a16="http://schemas.microsoft.com/office/drawing/2014/main" id="{BBDCB9BE-F279-44A4-86CF-B844A9638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63" y="37617"/>
            <a:ext cx="7760881" cy="469433"/>
          </a:xfrm>
          <a:prstGeom prst="rect">
            <a:avLst/>
          </a:prstGeom>
        </p:spPr>
      </p:pic>
      <p:pic>
        <p:nvPicPr>
          <p:cNvPr id="6" name="Obraz 5" title="Element dekoracyjny">
            <a:extLst>
              <a:ext uri="{FF2B5EF4-FFF2-40B4-BE49-F238E27FC236}">
                <a16:creationId xmlns="" xmlns:a16="http://schemas.microsoft.com/office/drawing/2014/main" id="{B9819624-F0A1-4705-AEBE-B534A194E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602" y="18297"/>
            <a:ext cx="1347333" cy="1237595"/>
          </a:xfrm>
          <a:prstGeom prst="rect">
            <a:avLst/>
          </a:prstGeom>
        </p:spPr>
      </p:pic>
      <p:pic>
        <p:nvPicPr>
          <p:cNvPr id="8" name="Obraz 7" title="Logo Urzędu Marszałkowskiego Województwa Świętokrzyskie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01" y="4443958"/>
            <a:ext cx="2248697" cy="439223"/>
          </a:xfrm>
          <a:prstGeom prst="rect">
            <a:avLst/>
          </a:prstGeom>
        </p:spPr>
      </p:pic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Branża targowo-kongresowa</a:t>
            </a:r>
            <a:endParaRPr lang="pl-PL" dirty="0"/>
          </a:p>
        </p:txBody>
      </p:sp>
      <p:sp>
        <p:nvSpPr>
          <p:cNvPr id="3" name="Symbol zastępczy zawartości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8471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 title="opis">
            <a:extLst>
              <a:ext uri="{FF2B5EF4-FFF2-40B4-BE49-F238E27FC236}">
                <a16:creationId xmlns="" xmlns:a16="http://schemas.microsoft.com/office/drawing/2014/main" id="{09A62CB2-1CA1-47C1-9195-08FDD4D8E0BC}"/>
              </a:ext>
            </a:extLst>
          </p:cNvPr>
          <p:cNvSpPr txBox="1"/>
          <p:nvPr/>
        </p:nvSpPr>
        <p:spPr>
          <a:xfrm>
            <a:off x="611560" y="483518"/>
            <a:ext cx="70567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8BB0"/>
              </a:buClr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zwiększenie efektywności energetycznej - uzyskiwanie lepszych rezultatów i świadczenie większej liczby usług bez zwiększania nakładów energetycznych:</a:t>
            </a:r>
          </a:p>
          <a:p>
            <a:pPr lvl="0" algn="just">
              <a:buClr>
                <a:srgbClr val="008BB0"/>
              </a:buClr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wykorzystanie dostępnych źródeł energii i paliw,</a:t>
            </a:r>
          </a:p>
          <a:p>
            <a:pPr lvl="0" algn="just">
              <a:buClr>
                <a:srgbClr val="008BB0"/>
              </a:buClr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zwiększenie wykorzystania odnawialnych źródeł energii,</a:t>
            </a:r>
          </a:p>
          <a:p>
            <a:pPr lvl="0" algn="just">
              <a:buClr>
                <a:srgbClr val="008BB0"/>
              </a:buClr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stosowanie nowych, efektywnych technologii w zakresie produkcji i 	   przetwarzania energii z różnych źródeł,</a:t>
            </a:r>
          </a:p>
          <a:p>
            <a:pPr lvl="0" algn="just">
              <a:buClr>
                <a:srgbClr val="008BB0"/>
              </a:buClr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rozwój i wdrażanie technologii energetycznego zagospodarowania 	    odpadów,</a:t>
            </a:r>
          </a:p>
          <a:p>
            <a:pPr lvl="0" algn="just">
              <a:buClr>
                <a:srgbClr val="008BB0"/>
              </a:buClr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nowoczesne systemy sterowania i monitoringu – systemy zarządzania 	   energią oraz stosowanie innowacyjnych technologii magazynowania 	   energii</a:t>
            </a:r>
          </a:p>
        </p:txBody>
      </p:sp>
      <p:pic>
        <p:nvPicPr>
          <p:cNvPr id="2" name="Obraz 1" title="Zrównoważony rozwój energetyczny">
            <a:extLst>
              <a:ext uri="{FF2B5EF4-FFF2-40B4-BE49-F238E27FC236}">
                <a16:creationId xmlns="" xmlns:a16="http://schemas.microsoft.com/office/drawing/2014/main" id="{FFE9E479-756E-4EBA-8622-5ADB48F47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59" y="14085"/>
            <a:ext cx="7760881" cy="469433"/>
          </a:xfrm>
          <a:prstGeom prst="rect">
            <a:avLst/>
          </a:prstGeom>
        </p:spPr>
      </p:pic>
      <p:pic>
        <p:nvPicPr>
          <p:cNvPr id="3" name="Obraz 2" title="Element dekoracyjny">
            <a:extLst>
              <a:ext uri="{FF2B5EF4-FFF2-40B4-BE49-F238E27FC236}">
                <a16:creationId xmlns="" xmlns:a16="http://schemas.microsoft.com/office/drawing/2014/main" id="{16F2E3B6-D600-40E8-972E-C032AD38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401" y="123478"/>
            <a:ext cx="1536325" cy="1237595"/>
          </a:xfrm>
          <a:prstGeom prst="rect">
            <a:avLst/>
          </a:prstGeom>
        </p:spPr>
      </p:pic>
      <p:pic>
        <p:nvPicPr>
          <p:cNvPr id="8" name="Obraz 7" title="Logo Urzędu Marszałkowskiego Województwa Świętokrzyskie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01" y="4443958"/>
            <a:ext cx="2248697" cy="439223"/>
          </a:xfrm>
          <a:prstGeom prst="rect">
            <a:avLst/>
          </a:prstGeom>
        </p:spPr>
      </p:pic>
      <p:sp>
        <p:nvSpPr>
          <p:cNvPr id="4" name="Tytuł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Zrównoważony rozwój energetyczny</a:t>
            </a:r>
            <a:endParaRPr lang="pl-PL" dirty="0"/>
          </a:p>
        </p:txBody>
      </p:sp>
      <p:sp>
        <p:nvSpPr>
          <p:cNvPr id="5" name="Symbol zastępczy zawartości 4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690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prstClr val="black"/>
                </a:solidFill>
                <a:cs typeface="Arial" charset="0"/>
              </a:rPr>
              <a:t>SYSTEM WDRAŻANIA I RAMY FINANSOWE</a:t>
            </a:r>
            <a:br>
              <a:rPr lang="pl-PL" b="1" dirty="0">
                <a:solidFill>
                  <a:prstClr val="black"/>
                </a:solidFill>
                <a:cs typeface="Arial" charset="0"/>
              </a:rPr>
            </a:b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2C8EE56D-01F6-41B3-A2E2-300CF606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E6A9F-ABEE-4E01-A351-D37C88834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odtytuł 2" hidden="1"/>
          <p:cNvSpPr>
            <a:spLocks noGrp="1"/>
          </p:cNvSpPr>
          <p:nvPr>
            <p:ph type="subTitle" idx="4294967295"/>
          </p:nvPr>
        </p:nvSpPr>
        <p:spPr>
          <a:xfrm>
            <a:off x="0" y="714375"/>
            <a:ext cx="7350125" cy="407988"/>
          </a:xfrm>
        </p:spPr>
        <p:txBody>
          <a:bodyPr/>
          <a:lstStyle/>
          <a:p>
            <a:r>
              <a:rPr lang="pl-PL" sz="1200" b="1" dirty="0">
                <a:solidFill>
                  <a:prstClr val="black"/>
                </a:solidFill>
                <a:cs typeface="Arial" charset="0"/>
              </a:rPr>
              <a:t>SYSTEM WDRAŻANIA I RAMY FINANSOWE</a:t>
            </a:r>
          </a:p>
          <a:p>
            <a:endParaRPr lang="pl-PL" dirty="0"/>
          </a:p>
        </p:txBody>
      </p:sp>
      <p:sp>
        <p:nvSpPr>
          <p:cNvPr id="31" name="Prostokąt 30" title="SYSTEM WDRAŻANIA I RAMY FINANSOWE"/>
          <p:cNvSpPr/>
          <p:nvPr/>
        </p:nvSpPr>
        <p:spPr>
          <a:xfrm>
            <a:off x="4499992" y="2211710"/>
            <a:ext cx="360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SYSTEM WDRAŻANIA I RAMY FINANSOWE</a:t>
            </a:r>
          </a:p>
        </p:txBody>
      </p:sp>
    </p:spTree>
    <p:extLst>
      <p:ext uri="{BB962C8B-B14F-4D97-AF65-F5344CB8AC3E}">
        <p14:creationId xmlns:p14="http://schemas.microsoft.com/office/powerpoint/2010/main" val="27416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 title="Instrumenty instytucjonalne">
            <a:extLst>
              <a:ext uri="{FF2B5EF4-FFF2-40B4-BE49-F238E27FC236}">
                <a16:creationId xmlns="" xmlns:a16="http://schemas.microsoft.com/office/drawing/2014/main" id="{3F94A22C-A9DF-4C28-B41D-E7D92B2EA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561696"/>
              </p:ext>
            </p:extLst>
          </p:nvPr>
        </p:nvGraphicFramePr>
        <p:xfrm>
          <a:off x="4211960" y="0"/>
          <a:ext cx="4752529" cy="44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5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INSTRUMENTY INSTYTUCJONALNE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Obraz 2" title="Schemat instrumentów instytucjonalnych">
            <a:extLst>
              <a:ext uri="{FF2B5EF4-FFF2-40B4-BE49-F238E27FC236}">
                <a16:creationId xmlns="" xmlns:a16="http://schemas.microsoft.com/office/drawing/2014/main" id="{3D30D1FB-FE10-468D-85D3-90816108A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82" y="617050"/>
            <a:ext cx="8497036" cy="3909399"/>
          </a:xfrm>
          <a:prstGeom prst="rect">
            <a:avLst/>
          </a:prstGeom>
        </p:spPr>
      </p:pic>
      <p:pic>
        <p:nvPicPr>
          <p:cNvPr id="5" name="Obraz 4" title="Logo Urzędu Marszałkowskiego Województwa Świętokrzyskiego">
            <a:extLst>
              <a:ext uri="{FF2B5EF4-FFF2-40B4-BE49-F238E27FC236}">
                <a16:creationId xmlns="" xmlns:a16="http://schemas.microsoft.com/office/drawing/2014/main" id="{7FFF993D-A166-463B-ABC0-0A962FFD2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659982"/>
            <a:ext cx="2249619" cy="438950"/>
          </a:xfrm>
          <a:prstGeom prst="rect">
            <a:avLst/>
          </a:prstGeom>
        </p:spPr>
      </p:pic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INSTRUMENTY INSTYTUCJONALNE</a:t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7189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 title="PROCES PRZEDSIĘBIORCZEGO ODKRYWANIA">
            <a:extLst>
              <a:ext uri="{FF2B5EF4-FFF2-40B4-BE49-F238E27FC236}">
                <a16:creationId xmlns="" xmlns:a16="http://schemas.microsoft.com/office/drawing/2014/main" id="{3F94A22C-A9DF-4C28-B41D-E7D92B2EA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72765"/>
              </p:ext>
            </p:extLst>
          </p:nvPr>
        </p:nvGraphicFramePr>
        <p:xfrm>
          <a:off x="4211960" y="0"/>
          <a:ext cx="4752529" cy="44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5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PROCES PRZEDSIĘBIORCZEGO ODKRYWANIA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Obraz 5" title="Schemat procesu przedsiębiorczego odkrywania">
            <a:extLst>
              <a:ext uri="{FF2B5EF4-FFF2-40B4-BE49-F238E27FC236}">
                <a16:creationId xmlns="" xmlns:a16="http://schemas.microsoft.com/office/drawing/2014/main" id="{96E0441C-86ED-4247-BBD9-B855CC8F56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3415"/>
            <a:ext cx="6480720" cy="46406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Proces przedsiębiorczego odkrywania</a:t>
            </a:r>
            <a:endParaRPr lang="pl-PL" dirty="0"/>
          </a:p>
        </p:txBody>
      </p:sp>
      <p:sp>
        <p:nvSpPr>
          <p:cNvPr id="3" name="Symbol zastępczy zawartości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1257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 title="Opis źródeł finansowania">
            <a:extLst>
              <a:ext uri="{FF2B5EF4-FFF2-40B4-BE49-F238E27FC236}">
                <a16:creationId xmlns="" xmlns:a16="http://schemas.microsoft.com/office/drawing/2014/main" id="{09A62CB2-1CA1-47C1-9195-08FDD4D8E0BC}"/>
              </a:ext>
            </a:extLst>
          </p:cNvPr>
          <p:cNvSpPr txBox="1"/>
          <p:nvPr/>
        </p:nvSpPr>
        <p:spPr>
          <a:xfrm>
            <a:off x="1331640" y="1707654"/>
            <a:ext cx="70567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Instrumentarium finansowe obejmuje: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Budżet samorządu województwa;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Budżet samorządów powiatowych i gminnych;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Budżet samorządowych jednostek organizacyjnych;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Budżet państwa oraz państwowych funduszy celowych;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Fundusze strukturalne i inwestycyjne z budżetu Unii Europejskiej;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Środki finansowe przedsiębiorstw i jednostek naukowo-badawczych.</a:t>
            </a:r>
          </a:p>
        </p:txBody>
      </p:sp>
      <p:pic>
        <p:nvPicPr>
          <p:cNvPr id="8" name="Obraz 7" title="Logo Urzędu Marszałkowskiego Województwa Świętokrzyskie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43958"/>
            <a:ext cx="2248697" cy="439223"/>
          </a:xfrm>
          <a:prstGeom prst="rect">
            <a:avLst/>
          </a:prstGeom>
        </p:spPr>
      </p:pic>
      <p:graphicFrame>
        <p:nvGraphicFramePr>
          <p:cNvPr id="9" name="Tabela 8" title="ŹRÓDŁA FINANSOWANIA">
            <a:extLst>
              <a:ext uri="{FF2B5EF4-FFF2-40B4-BE49-F238E27FC236}">
                <a16:creationId xmlns="" xmlns:a16="http://schemas.microsoft.com/office/drawing/2014/main" id="{14264AB0-3676-424C-8FA4-D873807CA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906305"/>
              </p:ext>
            </p:extLst>
          </p:nvPr>
        </p:nvGraphicFramePr>
        <p:xfrm>
          <a:off x="4211960" y="0"/>
          <a:ext cx="4752529" cy="44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5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ŹRÓDŁA FINANSOWANIA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ŹRÓDŁA FINANSOWANIA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0136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prstClr val="black"/>
                </a:solidFill>
                <a:cs typeface="Arial" charset="0"/>
              </a:rPr>
              <a:t>MONITORING I EWALUACJA</a:t>
            </a:r>
            <a:br>
              <a:rPr lang="pl-PL" b="1" dirty="0">
                <a:solidFill>
                  <a:prstClr val="black"/>
                </a:solidFill>
                <a:cs typeface="Arial" charset="0"/>
              </a:rPr>
            </a:b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2C8EE56D-01F6-41B3-A2E2-300CF606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E6A9F-ABEE-4E01-A351-D37C88834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odtytuł 2" hidden="1"/>
          <p:cNvSpPr>
            <a:spLocks noGrp="1"/>
          </p:cNvSpPr>
          <p:nvPr>
            <p:ph type="subTitle" idx="4294967295"/>
          </p:nvPr>
        </p:nvSpPr>
        <p:spPr>
          <a:xfrm>
            <a:off x="0" y="714375"/>
            <a:ext cx="7350125" cy="407988"/>
          </a:xfrm>
        </p:spPr>
        <p:txBody>
          <a:bodyPr/>
          <a:lstStyle/>
          <a:p>
            <a:r>
              <a:rPr lang="pl-PL" sz="1200" b="1" dirty="0">
                <a:solidFill>
                  <a:prstClr val="black"/>
                </a:solidFill>
                <a:cs typeface="Arial" charset="0"/>
              </a:rPr>
              <a:t>MONITORING I EWALUACJA</a:t>
            </a:r>
          </a:p>
          <a:p>
            <a:endParaRPr lang="pl-PL" dirty="0"/>
          </a:p>
        </p:txBody>
      </p:sp>
      <p:sp>
        <p:nvSpPr>
          <p:cNvPr id="31" name="Prostokąt 30" title="MONITORING I EWALUACJA"/>
          <p:cNvSpPr/>
          <p:nvPr/>
        </p:nvSpPr>
        <p:spPr>
          <a:xfrm>
            <a:off x="4355976" y="1635646"/>
            <a:ext cx="360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MONITORING I EWALUACJA</a:t>
            </a:r>
          </a:p>
        </p:txBody>
      </p:sp>
    </p:spTree>
    <p:extLst>
      <p:ext uri="{BB962C8B-B14F-4D97-AF65-F5344CB8AC3E}">
        <p14:creationId xmlns:p14="http://schemas.microsoft.com/office/powerpoint/2010/main" val="409884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 title="SYSTEM EWALUACJI">
            <a:extLst>
              <a:ext uri="{FF2B5EF4-FFF2-40B4-BE49-F238E27FC236}">
                <a16:creationId xmlns="" xmlns:a16="http://schemas.microsoft.com/office/drawing/2014/main" id="{3F94A22C-A9DF-4C28-B41D-E7D92B2EA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19549"/>
              </p:ext>
            </p:extLst>
          </p:nvPr>
        </p:nvGraphicFramePr>
        <p:xfrm>
          <a:off x="4211960" y="0"/>
          <a:ext cx="4752529" cy="44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5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SYSTEM EWALUACJI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pole tekstowe 6" title="Opis systemu ewaluacji">
            <a:extLst>
              <a:ext uri="{FF2B5EF4-FFF2-40B4-BE49-F238E27FC236}">
                <a16:creationId xmlns="" xmlns:a16="http://schemas.microsoft.com/office/drawing/2014/main" id="{9545EACA-42CA-4EE9-92E7-4B25DAC4E98F}"/>
              </a:ext>
            </a:extLst>
          </p:cNvPr>
          <p:cNvSpPr txBox="1"/>
          <p:nvPr/>
        </p:nvSpPr>
        <p:spPr>
          <a:xfrm>
            <a:off x="484891" y="627534"/>
            <a:ext cx="381642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ewaluacji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będzie 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opierać się na dwóch kategoriach badań ewaluacyjnych – </a:t>
            </a:r>
            <a:r>
              <a:rPr lang="pl-PL" sz="1400" b="1" dirty="0">
                <a:solidFill>
                  <a:srgbClr val="002D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śródokresowych (</a:t>
            </a:r>
            <a:r>
              <a:rPr lang="pl-PL" sz="1400" b="1" dirty="0" err="1">
                <a:solidFill>
                  <a:srgbClr val="002D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</a:t>
            </a:r>
            <a:r>
              <a:rPr lang="pl-PL" sz="1400" b="1" dirty="0">
                <a:solidFill>
                  <a:srgbClr val="002D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oraz </a:t>
            </a:r>
            <a:r>
              <a:rPr lang="pl-PL" sz="1400" b="1" dirty="0">
                <a:solidFill>
                  <a:srgbClr val="002D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 post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wykonywanych po zakończeniu okresu oddziaływania strategii. Celem zachowania proporcji badania będą wykonywane w odstępach kilkuletnich: 2023, 2027 oraz 2030</a:t>
            </a:r>
            <a:endParaRPr lang="pl-PL" sz="1400" dirty="0"/>
          </a:p>
        </p:txBody>
      </p:sp>
      <p:pic>
        <p:nvPicPr>
          <p:cNvPr id="5" name="Obraz 4" title="Obraz dekoracyjny">
            <a:extLst>
              <a:ext uri="{FF2B5EF4-FFF2-40B4-BE49-F238E27FC236}">
                <a16:creationId xmlns="" xmlns:a16="http://schemas.microsoft.com/office/drawing/2014/main" id="{DEB2B19C-56DB-4DBB-AB4F-16FEB602E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66" y="3222579"/>
            <a:ext cx="1840996" cy="1816612"/>
          </a:xfrm>
          <a:prstGeom prst="rect">
            <a:avLst/>
          </a:prstGeom>
        </p:spPr>
      </p:pic>
      <p:sp>
        <p:nvSpPr>
          <p:cNvPr id="14" name="pole tekstowe 13" title="Kryteria ewaluacji">
            <a:extLst>
              <a:ext uri="{FF2B5EF4-FFF2-40B4-BE49-F238E27FC236}">
                <a16:creationId xmlns="" xmlns:a16="http://schemas.microsoft.com/office/drawing/2014/main" id="{D4191D79-C8F5-4CFC-86F1-1F06EABE29F2}"/>
              </a:ext>
            </a:extLst>
          </p:cNvPr>
          <p:cNvSpPr txBox="1"/>
          <p:nvPr/>
        </p:nvSpPr>
        <p:spPr>
          <a:xfrm>
            <a:off x="4652682" y="2449704"/>
            <a:ext cx="38710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 ewaluacji: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400" b="1" dirty="0">
                <a:solidFill>
                  <a:srgbClr val="008B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skuteczność</a:t>
            </a:r>
            <a:r>
              <a:rPr lang="pl-PL" sz="1400" dirty="0">
                <a:solidFill>
                  <a:srgbClr val="008B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pozwoli udzielić odpowiedź na pytanie: W jakim stopniu cele interwencji zostały osiągnięte?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400" b="1" dirty="0">
                <a:solidFill>
                  <a:srgbClr val="008B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trafność</a:t>
            </a: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pozwoli udzielić odpowiedź na pytanie: W jakim stopniu cele interwencji były zgodne z potrzebami jej. odbiorców?</a:t>
            </a:r>
          </a:p>
          <a:p>
            <a:pPr marL="342900" lvl="0" indent="-342900" algn="just"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400" b="1" dirty="0">
                <a:solidFill>
                  <a:srgbClr val="008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efektywn</a:t>
            </a:r>
            <a:r>
              <a:rPr lang="pl-PL" sz="1400" b="1" dirty="0">
                <a:solidFill>
                  <a:srgbClr val="008B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ość</a:t>
            </a:r>
            <a:r>
              <a:rPr lang="pl-PL" sz="1400" b="1" dirty="0">
                <a:solidFill>
                  <a:srgbClr val="008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pozwoli udzielić odpowiedź na pytanie: W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jakim stopniu poniesione nakłady były uzasadnione ekonomiczne?</a:t>
            </a:r>
            <a:endParaRPr lang="pl-PL" sz="1400" dirty="0"/>
          </a:p>
        </p:txBody>
      </p:sp>
      <p:sp>
        <p:nvSpPr>
          <p:cNvPr id="8" name="Strzałka: wygięta 7" title="Strzałka wygięta">
            <a:extLst>
              <a:ext uri="{FF2B5EF4-FFF2-40B4-BE49-F238E27FC236}">
                <a16:creationId xmlns="" xmlns:a16="http://schemas.microsoft.com/office/drawing/2014/main" id="{F43FAE71-428E-4782-8F25-05CB5FD7678F}"/>
              </a:ext>
            </a:extLst>
          </p:cNvPr>
          <p:cNvSpPr/>
          <p:nvPr/>
        </p:nvSpPr>
        <p:spPr>
          <a:xfrm rot="5400000">
            <a:off x="5526107" y="465517"/>
            <a:ext cx="720080" cy="2196242"/>
          </a:xfrm>
          <a:prstGeom prst="bentArrow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0" name="Obraz 9" title="Logo Urzędu Marszałkowskiego Województwa Świętokrzyskie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01787"/>
            <a:ext cx="1843385" cy="360056"/>
          </a:xfrm>
          <a:prstGeom prst="rect">
            <a:avLst/>
          </a:prstGeom>
        </p:spPr>
      </p:pic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SYSTEM EWALUACJI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126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 title="Element dekoracyjny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 rot="16200000">
            <a:off x="7950192" y="926331"/>
            <a:ext cx="188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bg1"/>
                </a:solidFill>
              </a:rPr>
              <a:t>www.asm-poland.com.pl</a:t>
            </a:r>
          </a:p>
        </p:txBody>
      </p:sp>
      <p:sp>
        <p:nvSpPr>
          <p:cNvPr id="14" name="Prostokąt 13" title="Element dekoracyjny"/>
          <p:cNvSpPr/>
          <p:nvPr/>
        </p:nvSpPr>
        <p:spPr>
          <a:xfrm>
            <a:off x="8676456" y="0"/>
            <a:ext cx="467544" cy="5143500"/>
          </a:xfrm>
          <a:prstGeom prst="rect">
            <a:avLst/>
          </a:prstGeom>
          <a:solidFill>
            <a:srgbClr val="002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 rot="16200000">
            <a:off x="8100660" y="926331"/>
            <a:ext cx="188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bg1"/>
                </a:solidFill>
              </a:rPr>
              <a:t>www.asm-poland.com.pl</a:t>
            </a:r>
          </a:p>
        </p:txBody>
      </p:sp>
      <p:sp>
        <p:nvSpPr>
          <p:cNvPr id="16" name="Tytuł 15"/>
          <p:cNvSpPr>
            <a:spLocks noGrp="1"/>
          </p:cNvSpPr>
          <p:nvPr>
            <p:ph type="ctrTitle"/>
          </p:nvPr>
        </p:nvSpPr>
        <p:spPr>
          <a:xfrm>
            <a:off x="539552" y="503334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Diagnoza potencjału innowacyjnego województwa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9" name="Podtytuł 2">
            <a:extLst>
              <a:ext uri="{FF2B5EF4-FFF2-40B4-BE49-F238E27FC236}">
                <a16:creationId xmlns="" xmlns:a16="http://schemas.microsoft.com/office/drawing/2014/main" id="{B8F97B29-4155-4A5D-B982-BEA446F3C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988" y="1054593"/>
            <a:ext cx="8171544" cy="131445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Ocena zmian, które zaszły w regionie w ostatnich latach nie jest jednoznaczna,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Wiele wskaźników systematycznie ulega poprawie (np. PKB, WDB, wartość produkcji sprzedanej przemysłu na 1 mieszkańca),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Coraz więcej przedsiębiorstw ponosi nakłady na działalność badawczo-rozwojową, rosną nominalne nakłady na działalność innowacyjną – świadczy to o pozytywnych zmianach w funkcjonowaniu świętokrzyskich przedsiębiorstw (ważna rola funduszy europejskich),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Postęp nie jest jednak wystarczający, gdy porównamy jego dynamikę ze średnią ogólnopolską lub innymi regionami,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Spadła skuteczność starań o ochronę prawną wynalazków,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Spada liczba studentów i absolwentów szkół wyższych,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Rosnąca gotowość mieszkańców regionu do uczestnictwa w kształceniu ustawicznym,</a:t>
            </a:r>
          </a:p>
          <a:p>
            <a:pPr algn="l"/>
            <a:endParaRPr lang="pl-PL" sz="1800" dirty="0" smtClean="0">
              <a:solidFill>
                <a:schemeClr val="tx1"/>
              </a:solidFill>
            </a:endParaRPr>
          </a:p>
          <a:p>
            <a:pPr algn="l"/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11" name="Obraz 10" title="Logo Urzędu Marszałkowskiego Województwa Świętokrzyskie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67" y="166862"/>
            <a:ext cx="2248697" cy="4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 title="WSKAŹNIKI MONITORINGU">
            <a:extLst>
              <a:ext uri="{FF2B5EF4-FFF2-40B4-BE49-F238E27FC236}">
                <a16:creationId xmlns="" xmlns:a16="http://schemas.microsoft.com/office/drawing/2014/main" id="{3F94A22C-A9DF-4C28-B41D-E7D92B2EA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647982"/>
              </p:ext>
            </p:extLst>
          </p:nvPr>
        </p:nvGraphicFramePr>
        <p:xfrm>
          <a:off x="4211960" y="0"/>
          <a:ext cx="4752529" cy="44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5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WSKAŹNIKI MONITORINGU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pole tekstowe 6" title="Opis wskaźników monitoringu">
            <a:extLst>
              <a:ext uri="{FF2B5EF4-FFF2-40B4-BE49-F238E27FC236}">
                <a16:creationId xmlns="" xmlns:a16="http://schemas.microsoft.com/office/drawing/2014/main" id="{9545EACA-42CA-4EE9-92E7-4B25DAC4E98F}"/>
              </a:ext>
            </a:extLst>
          </p:cNvPr>
          <p:cNvSpPr txBox="1"/>
          <p:nvPr/>
        </p:nvSpPr>
        <p:spPr>
          <a:xfrm>
            <a:off x="680186" y="1851670"/>
            <a:ext cx="49512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 wykorzystywane do pomiaru efektów rozwojowych inteligentnych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specjalizacji będą w przypadku 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celów strategicznych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pochodzić z 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zasobów statystyki publicznej (GUS). W przypadku wskaźników celów operacyjnych podstawowym źródłem informacji będzie najczęściej  Lokalny System Informatyczny bądź systemy informatyczne programów krajowych. </a:t>
            </a:r>
            <a:r>
              <a:rPr lang="pl-PL" sz="1400" b="1" dirty="0">
                <a:solidFill>
                  <a:srgbClr val="002D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Jednostką odpowiedzialną za gromadzenie danych będzie Oddział ds. Innowacji i Transferu Wiedzy.</a:t>
            </a:r>
            <a:endParaRPr lang="pl-PL" sz="1400" b="1" dirty="0">
              <a:solidFill>
                <a:srgbClr val="002D5B"/>
              </a:solidFill>
            </a:endParaRPr>
          </a:p>
        </p:txBody>
      </p:sp>
      <p:pic>
        <p:nvPicPr>
          <p:cNvPr id="3" name="Obraz 2" title="Obraz dekoracyjny">
            <a:extLst>
              <a:ext uri="{FF2B5EF4-FFF2-40B4-BE49-F238E27FC236}">
                <a16:creationId xmlns="" xmlns:a16="http://schemas.microsoft.com/office/drawing/2014/main" id="{52BD9252-8BD0-413D-BE98-EA4064DB4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76" y="1779662"/>
            <a:ext cx="1648971" cy="1792228"/>
          </a:xfrm>
          <a:prstGeom prst="rect">
            <a:avLst/>
          </a:prstGeom>
        </p:spPr>
      </p:pic>
      <p:pic>
        <p:nvPicPr>
          <p:cNvPr id="8" name="Obraz 7" title="Logo Urzędu Marszałkowskiego Województwa Świętokrzyskie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87974"/>
            <a:ext cx="2248697" cy="439223"/>
          </a:xfrm>
          <a:prstGeom prst="rect">
            <a:avLst/>
          </a:prstGeom>
        </p:spPr>
      </p:pic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WSKAŹNIKI MONITORINGU</a:t>
            </a:r>
            <a:br>
              <a:rPr lang="pl-PL" b="1" dirty="0"/>
            </a:br>
            <a:endParaRPr lang="pl-PL" dirty="0"/>
          </a:p>
        </p:txBody>
      </p:sp>
      <p:sp>
        <p:nvSpPr>
          <p:cNvPr id="5" name="Symbol zastępczy zawartości 4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2979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 title="MONITORING CELÓW STRATEGICZNYCH">
            <a:extLst>
              <a:ext uri="{FF2B5EF4-FFF2-40B4-BE49-F238E27FC236}">
                <a16:creationId xmlns="" xmlns:a16="http://schemas.microsoft.com/office/drawing/2014/main" id="{3F94A22C-A9DF-4C28-B41D-E7D92B2EA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187998"/>
              </p:ext>
            </p:extLst>
          </p:nvPr>
        </p:nvGraphicFramePr>
        <p:xfrm>
          <a:off x="4211960" y="0"/>
          <a:ext cx="4752529" cy="44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5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MONITORING CELÓW STRATEGICZNYCH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a 7" title="Przykładowe wskaźniki celów strategicznych">
            <a:extLst>
              <a:ext uri="{FF2B5EF4-FFF2-40B4-BE49-F238E27FC236}">
                <a16:creationId xmlns="" xmlns:a16="http://schemas.microsoft.com/office/drawing/2014/main" id="{A9F8EBE0-BCC9-41B9-8577-65F3E2872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69820"/>
              </p:ext>
            </p:extLst>
          </p:nvPr>
        </p:nvGraphicFramePr>
        <p:xfrm>
          <a:off x="683568" y="915566"/>
          <a:ext cx="7848871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4227237217"/>
                    </a:ext>
                  </a:extLst>
                </a:gridCol>
                <a:gridCol w="5256583">
                  <a:extLst>
                    <a:ext uri="{9D8B030D-6E8A-4147-A177-3AD203B41FA5}">
                      <a16:colId xmlns="" xmlns:a16="http://schemas.microsoft.com/office/drawing/2014/main" val="1882510824"/>
                    </a:ext>
                  </a:extLst>
                </a:gridCol>
              </a:tblGrid>
              <a:tr h="1685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Cele strategiczne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Przykładowe wskaźniki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2524374"/>
                  </a:ext>
                </a:extLst>
              </a:tr>
              <a:tr h="1676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strategiczny 1.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Wzrost innowacyjności świętokrzyskich przedsiębiorstw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 udział przedsiębiorstw innowacyjnych w ogólnej liczbie przedsiębiorstw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Udział produkcji sprzedanej wyrobów nowych/ulepszonych w przedsiębiorstwach przemysłowych w wartości sprzedaży wyrobów ogółem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Nakłady wewnętrzne na działalność B+R w sektorze przedsiębiorstw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Udział przychodów netto ze sprzedaży produktów innowacyjnych w przychodach netto ze sprzedaży ogółem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86810503"/>
                  </a:ext>
                </a:extLst>
              </a:tr>
              <a:tr h="1722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strategiczny 2.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Transformacja świętokrzyskiej gospodarki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Udział przychodów netto ze sprzedaży produktów podmiotów zaliczanych do wysokiej i średnio-wysokiej techniki (przedsiębiorstwa o liczbie pracujących powyżej 9 osób)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Udział energii odnawialnej w produkcji energii elektrycznej ogółem 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Przedsiębiorstwa (przemysłowe i usługowe), które współpracowały w zakresie działalności innowacyjnej w % ogółu przedsiębiorstw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70277396"/>
                  </a:ext>
                </a:extLst>
              </a:tr>
              <a:tr h="2476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strategiczny 3.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Zwiększenie kompetencji kadr regionalnej gospodarki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Udział osób pracujących w B+R w pracujących ogółem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Odsetek studentów kierunków technicznych i przyrodniczych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43535316"/>
                  </a:ext>
                </a:extLst>
              </a:tr>
            </a:tbl>
          </a:graphicData>
        </a:graphic>
      </p:graphicFrame>
      <p:pic>
        <p:nvPicPr>
          <p:cNvPr id="7" name="Obraz 6" title="Logo Urzędu Marszałkowskiego Województwa Świętokrzyskie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22" y="4587974"/>
            <a:ext cx="2248697" cy="439223"/>
          </a:xfrm>
          <a:prstGeom prst="rect">
            <a:avLst/>
          </a:prstGeom>
        </p:spPr>
      </p:pic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MONITORING CELÓW STRATEGICZNYCH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2045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 title="Monitoring celów operacyjnych">
            <a:extLst>
              <a:ext uri="{FF2B5EF4-FFF2-40B4-BE49-F238E27FC236}">
                <a16:creationId xmlns="" xmlns:a16="http://schemas.microsoft.com/office/drawing/2014/main" id="{3F94A22C-A9DF-4C28-B41D-E7D92B2EA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412861"/>
              </p:ext>
            </p:extLst>
          </p:nvPr>
        </p:nvGraphicFramePr>
        <p:xfrm>
          <a:off x="4211960" y="0"/>
          <a:ext cx="4752529" cy="44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5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MONITORING CELÓW OPERACYJNYCH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a 7" title="Przykładowe wskaźniki celów operacyjnych">
            <a:extLst>
              <a:ext uri="{FF2B5EF4-FFF2-40B4-BE49-F238E27FC236}">
                <a16:creationId xmlns="" xmlns:a16="http://schemas.microsoft.com/office/drawing/2014/main" id="{A9F8EBE0-BCC9-41B9-8577-65F3E2872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067152"/>
              </p:ext>
            </p:extLst>
          </p:nvPr>
        </p:nvGraphicFramePr>
        <p:xfrm>
          <a:off x="678792" y="627535"/>
          <a:ext cx="7925655" cy="4298318"/>
        </p:xfrm>
        <a:graphic>
          <a:graphicData uri="http://schemas.openxmlformats.org/drawingml/2006/table">
            <a:tbl>
              <a:tblPr firstRow="1" firstCol="1" bandRow="1"/>
              <a:tblGrid>
                <a:gridCol w="3804315">
                  <a:extLst>
                    <a:ext uri="{9D8B030D-6E8A-4147-A177-3AD203B41FA5}">
                      <a16:colId xmlns="" xmlns:a16="http://schemas.microsoft.com/office/drawing/2014/main" val="4227237217"/>
                    </a:ext>
                  </a:extLst>
                </a:gridCol>
                <a:gridCol w="4121340">
                  <a:extLst>
                    <a:ext uri="{9D8B030D-6E8A-4147-A177-3AD203B41FA5}">
                      <a16:colId xmlns="" xmlns:a16="http://schemas.microsoft.com/office/drawing/2014/main" val="1882510824"/>
                    </a:ext>
                  </a:extLst>
                </a:gridCol>
              </a:tblGrid>
              <a:tr h="206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Wybrane cele operacyjne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Przykładowe wskaźniki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2524374"/>
                  </a:ext>
                </a:extLst>
              </a:tr>
              <a:tr h="3968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 </a:t>
                      </a:r>
                      <a:r>
                        <a:rPr lang="pl-PL" sz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Rozwijanie proinnowacyjnych kompetencji regionalnych firm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przedsiębiorstw, korzystających z usług </a:t>
                      </a:r>
                      <a:r>
                        <a:rPr lang="pl-PL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iob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ośrodków badawczo-rozwojowych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86810503"/>
                  </a:ext>
                </a:extLst>
              </a:tr>
              <a:tr h="2233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Wzmocnienie mechanizmu transferu wiedzy i innowacji w gospodarce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przedsiębiorstw współpracujących z krajowymi/zagranicznymi jednostkami naukowo-badawczymi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70277396"/>
                  </a:ext>
                </a:extLst>
              </a:tr>
              <a:tr h="2233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1.4. </a:t>
                      </a:r>
                      <a:r>
                        <a:rPr lang="pl-PL" sz="1200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Wzmacnianie potencjału świętokrzyskich instytucji otoczenia biznesu oraz ośrodków badawczo-rozwojowych i naukowych działających na rzecz innowacyjności przedsiębiorstw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instytucji otoczenia biznesu, które otrzymały wsparcie w zakresie profesjonalizacji usług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03962426"/>
                  </a:ext>
                </a:extLst>
              </a:tr>
              <a:tr h="3426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 </a:t>
                      </a:r>
                      <a:r>
                        <a:rPr lang="pl-PL" sz="1200" b="0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ewolucji świętokrzyskiego przemysłu w kierunku Przemysłu 4.0, w szczególności z uwzględnieniem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wspartych przedsiębiorstw w zakresie cyfryzacji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43535316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2.2. </a:t>
                      </a:r>
                      <a:r>
                        <a:rPr lang="pl-PL" sz="1200" b="0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Transformacja przedsiębiorstw w kierunku wdrażania rozwiązań w nurcie GOZ, w tym w zakresie </a:t>
                      </a:r>
                      <a:r>
                        <a:rPr lang="pl-PL" sz="1200" b="0" kern="1200" dirty="0" err="1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biogospodarki</a:t>
                      </a:r>
                      <a:endParaRPr lang="pl-PL" sz="1200" b="0" kern="1200" dirty="0">
                        <a:solidFill>
                          <a:srgbClr val="002D5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przedsiębiorstw, które wdrożyły/ zmieniły model biznesowy w kierunku GOZ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87475321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2.3. </a:t>
                      </a:r>
                      <a:r>
                        <a:rPr lang="pl-PL" sz="1200" b="0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Wzrost aktywności świętokrzyskich firm na rynkach międzynarodowych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przedsiębiorstw wspartych w zakresie internacjonalizacji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29991642"/>
                  </a:ext>
                </a:extLst>
              </a:tr>
              <a:tr h="2943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 </a:t>
                      </a:r>
                      <a:r>
                        <a:rPr lang="pl-PL" sz="1200" b="0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Wzmacnianie kompetencji i kwalifikacji kadr świętokrzyskich przedsiębiorstw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pracowników świętokrzyskich przedsiębiorstw korzystających z usług rozwojowych/szkoleniowych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06887771"/>
                  </a:ext>
                </a:extLst>
              </a:tr>
              <a:tr h="507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3.3.</a:t>
                      </a:r>
                      <a:r>
                        <a:rPr lang="pl-PL" sz="1200" b="0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Stymulowanie współpracy świętokrzyskich uczelni i szkół zawodowych z przedsiębiorcami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podjętych inicjatyw/przedsięwzięć/projektów w zakresie kształtowania postaw przedsiębiorczych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68195360"/>
                  </a:ext>
                </a:extLst>
              </a:tr>
              <a:tr h="958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3.4.</a:t>
                      </a:r>
                      <a:r>
                        <a:rPr lang="pl-PL" sz="1200" b="0" kern="1200" dirty="0">
                          <a:solidFill>
                            <a:srgbClr val="002D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Zwiększenie potencjału instytucji publicznych do tworzenia korzystnych warunków dla rozwoju przedsiębiorczości i lokowania inwestycji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instytucji realizujących działania promujące przedsiębiorczość /wdrażające  procedury obsługi inwestora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09283302"/>
                  </a:ext>
                </a:extLst>
              </a:tr>
            </a:tbl>
          </a:graphicData>
        </a:graphic>
      </p:graphicFrame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MONITORING CELÓW OPERACYJNYCH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4327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 title="KONSULATCJE DOKUMENTU ">
            <a:extLst>
              <a:ext uri="{FF2B5EF4-FFF2-40B4-BE49-F238E27FC236}">
                <a16:creationId xmlns="" xmlns:a16="http://schemas.microsoft.com/office/drawing/2014/main" id="{3F94A22C-A9DF-4C28-B41D-E7D92B2EA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904349"/>
              </p:ext>
            </p:extLst>
          </p:nvPr>
        </p:nvGraphicFramePr>
        <p:xfrm>
          <a:off x="4211960" y="0"/>
          <a:ext cx="4752529" cy="44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5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KONSULATCJE DOKUMENTU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Obraz 2" title="Logo Urzędu Marszałkowskiego Województwa Świętokrzyskiego">
            <a:extLst>
              <a:ext uri="{FF2B5EF4-FFF2-40B4-BE49-F238E27FC236}">
                <a16:creationId xmlns="" xmlns:a16="http://schemas.microsoft.com/office/drawing/2014/main" id="{FA816838-D528-4091-9D9B-E154987D1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4443958"/>
            <a:ext cx="2249619" cy="438950"/>
          </a:xfrm>
          <a:prstGeom prst="rect">
            <a:avLst/>
          </a:prstGeom>
        </p:spPr>
      </p:pic>
      <p:sp>
        <p:nvSpPr>
          <p:cNvPr id="5" name="pole tekstowe 4" title="Opis konsultacji">
            <a:extLst>
              <a:ext uri="{FF2B5EF4-FFF2-40B4-BE49-F238E27FC236}">
                <a16:creationId xmlns="" xmlns:a16="http://schemas.microsoft.com/office/drawing/2014/main" id="{DC5B1D5E-0C85-41EC-A013-3A241F7CBB36}"/>
              </a:ext>
            </a:extLst>
          </p:cNvPr>
          <p:cNvSpPr txBox="1"/>
          <p:nvPr/>
        </p:nvSpPr>
        <p:spPr>
          <a:xfrm>
            <a:off x="1331640" y="1347614"/>
            <a:ext cx="7056784" cy="2505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30000"/>
              </a:lnSpc>
              <a:spcBef>
                <a:spcPts val="1200"/>
              </a:spcBef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Konsultacje projektu RSI WŚ trwają od 1 do 12 lutego 2021 r.  Projekt 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Strategii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oraz formularz zgłaszania uwag został zamieszczony na </a:t>
            </a:r>
            <a:r>
              <a:rPr lang="pl-PL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stronie </a:t>
            </a:r>
            <a:r>
              <a:rPr lang="pl-PL" sz="1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www.spinno.pl</a:t>
            </a:r>
            <a:r>
              <a:rPr lang="pl-PL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zakładce „Aktualizacja  Regionalnej Strategii Innowacji Województwa Świętokrzyskiego – etap </a:t>
            </a:r>
            <a:r>
              <a:rPr lang="pl-PL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2021-2030+”                  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link: </a:t>
            </a:r>
            <a:r>
              <a:rPr lang="pl-PL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http://www.spinno.pl/rsi/aktualizacja-rsi--2021-2030</a:t>
            </a:r>
          </a:p>
          <a:p>
            <a:pPr indent="449580" algn="just">
              <a:lnSpc>
                <a:spcPct val="130000"/>
              </a:lnSpc>
              <a:spcBef>
                <a:spcPts val="1200"/>
              </a:spcBef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KONSULATCJE DOKUMENTU </a:t>
            </a:r>
            <a:br>
              <a:rPr lang="pl-PL" b="1" dirty="0"/>
            </a:br>
            <a:endParaRPr lang="pl-PL" dirty="0"/>
          </a:p>
        </p:txBody>
      </p:sp>
      <p:sp>
        <p:nvSpPr>
          <p:cNvPr id="6" name="Symbol zastępczy zawartości 5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3114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title="Element dekoracyj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980" y="0"/>
            <a:ext cx="7242734" cy="510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rostokąt 21" title="Element dekoracyjny"/>
          <p:cNvSpPr/>
          <p:nvPr/>
        </p:nvSpPr>
        <p:spPr>
          <a:xfrm>
            <a:off x="463302" y="0"/>
            <a:ext cx="8285162" cy="5143500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 title="Element dekoracyjny"/>
          <p:cNvSpPr/>
          <p:nvPr/>
        </p:nvSpPr>
        <p:spPr>
          <a:xfrm>
            <a:off x="8676456" y="0"/>
            <a:ext cx="467544" cy="5143500"/>
          </a:xfrm>
          <a:prstGeom prst="rect">
            <a:avLst/>
          </a:prstGeom>
          <a:solidFill>
            <a:srgbClr val="002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/>
          <p:cNvSpPr txBox="1"/>
          <p:nvPr/>
        </p:nvSpPr>
        <p:spPr>
          <a:xfrm rot="16200000">
            <a:off x="7950192" y="926331"/>
            <a:ext cx="188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bg1"/>
                </a:solidFill>
              </a:rPr>
              <a:t>www.asm-poland.com.pl</a:t>
            </a:r>
          </a:p>
        </p:txBody>
      </p:sp>
      <p:sp>
        <p:nvSpPr>
          <p:cNvPr id="14" name="Prostokąt 13" title="Element dekoracyjny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hape 173" title="Podziękowanie za uwagę"/>
          <p:cNvSpPr txBox="1">
            <a:spLocks/>
          </p:cNvSpPr>
          <p:nvPr/>
        </p:nvSpPr>
        <p:spPr>
          <a:xfrm>
            <a:off x="569287" y="1562899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baseline="0">
                <a:solidFill>
                  <a:srgbClr val="002D5B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lang="pl-PL" sz="4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Dziękuję za uwagę! </a:t>
            </a:r>
          </a:p>
        </p:txBody>
      </p:sp>
      <p:sp>
        <p:nvSpPr>
          <p:cNvPr id="16" name="Shape 145" title="Imię i nazwisko prezentującego"/>
          <p:cNvSpPr txBox="1">
            <a:spLocks/>
          </p:cNvSpPr>
          <p:nvPr/>
        </p:nvSpPr>
        <p:spPr>
          <a:xfrm>
            <a:off x="3422240" y="2581790"/>
            <a:ext cx="218760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pl-PL" sz="2000" dirty="0">
                <a:solidFill>
                  <a:schemeClr val="dk1"/>
                </a:solidFill>
              </a:rPr>
              <a:t>Tomasz Janusz</a:t>
            </a:r>
          </a:p>
        </p:txBody>
      </p:sp>
      <p:sp>
        <p:nvSpPr>
          <p:cNvPr id="18" name="Shape 146" title="Stanowisko"/>
          <p:cNvSpPr txBox="1">
            <a:spLocks/>
          </p:cNvSpPr>
          <p:nvPr/>
        </p:nvSpPr>
        <p:spPr>
          <a:xfrm>
            <a:off x="2490588" y="3242086"/>
            <a:ext cx="474570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dirty="0"/>
              <a:t>Zastępca Dyrektora Departamentu Inwestycji i Rozwoju</a:t>
            </a:r>
            <a:endParaRPr lang="en-US" dirty="0"/>
          </a:p>
        </p:txBody>
      </p:sp>
      <p:pic>
        <p:nvPicPr>
          <p:cNvPr id="19" name="Obraz 18" title="Logo Urzędu Marszałkowskiego Województwa Świętokrzyskie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7" y="105393"/>
            <a:ext cx="2248697" cy="439223"/>
          </a:xfrm>
          <a:prstGeom prst="rect">
            <a:avLst/>
          </a:prstGeom>
        </p:spPr>
      </p:pic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Tekst zamykający prezentację</a:t>
            </a:r>
            <a:endParaRPr lang="pl-PL" dirty="0"/>
          </a:p>
        </p:txBody>
      </p:sp>
      <p:sp>
        <p:nvSpPr>
          <p:cNvPr id="5" name="Symbol zastępczy zawartości 4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1529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 title="Element dekoracyjny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 rot="16200000">
            <a:off x="7950192" y="926331"/>
            <a:ext cx="188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bg1"/>
                </a:solidFill>
              </a:rPr>
              <a:t>www.asm-poland.com.pl</a:t>
            </a:r>
          </a:p>
        </p:txBody>
      </p:sp>
      <p:sp>
        <p:nvSpPr>
          <p:cNvPr id="14" name="Prostokąt 13" title="Element dekoracyjny"/>
          <p:cNvSpPr/>
          <p:nvPr/>
        </p:nvSpPr>
        <p:spPr>
          <a:xfrm>
            <a:off x="8676456" y="0"/>
            <a:ext cx="467544" cy="5143500"/>
          </a:xfrm>
          <a:prstGeom prst="rect">
            <a:avLst/>
          </a:prstGeom>
          <a:solidFill>
            <a:srgbClr val="002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 rot="16200000">
            <a:off x="8100660" y="926331"/>
            <a:ext cx="188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bg1"/>
                </a:solidFill>
              </a:rPr>
              <a:t>www.asm-poland.com.pl</a:t>
            </a:r>
          </a:p>
        </p:txBody>
      </p:sp>
      <p:sp>
        <p:nvSpPr>
          <p:cNvPr id="6" name="Tytuł 5" hidden="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Diagnoza potencjału innowacyjnego województwa</a:t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9" name="Podtytuł 2">
            <a:extLst>
              <a:ext uri="{FF2B5EF4-FFF2-40B4-BE49-F238E27FC236}">
                <a16:creationId xmlns="" xmlns:a16="http://schemas.microsoft.com/office/drawing/2014/main" id="{B8F97B29-4155-4A5D-B982-BEA446F3C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836" y="834382"/>
            <a:ext cx="8100392" cy="1314450"/>
          </a:xfrm>
        </p:spPr>
        <p:txBody>
          <a:bodyPr>
            <a:noAutofit/>
          </a:bodyPr>
          <a:lstStyle/>
          <a:p>
            <a:pPr algn="l"/>
            <a:r>
              <a:rPr lang="pl-PL" sz="1800" dirty="0" smtClean="0">
                <a:solidFill>
                  <a:schemeClr val="tx1"/>
                </a:solidFill>
              </a:rPr>
              <a:t>Diagnoza potencjału innowacyjnego województwa</a:t>
            </a:r>
          </a:p>
          <a:p>
            <a:pPr algn="l"/>
            <a:endParaRPr lang="pl-PL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Generalnie prognozy rozwojowe bazujące na analizie obecnych trendów nie są optymistyczne (malejący wkład regionu do PKB i WDB Polski),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Prognozowana dynamika wzrostu jest niekorzystna również w stosunku do województw Polski Wschodniej,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err="1" smtClean="0">
                <a:solidFill>
                  <a:schemeClr val="tx1"/>
                </a:solidFill>
              </a:rPr>
              <a:t>Regional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</a:rPr>
              <a:t>Innovation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</a:rPr>
              <a:t>Scoreboard</a:t>
            </a:r>
            <a:r>
              <a:rPr lang="pl-PL" sz="1800" dirty="0" smtClean="0">
                <a:solidFill>
                  <a:schemeClr val="tx1"/>
                </a:solidFill>
              </a:rPr>
              <a:t> – Świętokrzyskie należy do grona „słabych innowatorów” (wzrost z 0,195 w 2011 r. do 0,225 w 2019 r. – dynamika niewystarczająca),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na niski wynik wpływają m.in. niskie wydatki na B+R, zatrudnienie w produkcji średniej i wysokiej technologii, choć pozytywnie należy ocenić odsetek mieszkańców z wyższym wykształceniem i zainteresowanie kształceniem się przez całe życie.</a:t>
            </a:r>
          </a:p>
          <a:p>
            <a:pPr algn="l"/>
            <a:endParaRPr lang="pl-PL" sz="1800" dirty="0" smtClean="0">
              <a:solidFill>
                <a:schemeClr val="tx1"/>
              </a:solidFill>
            </a:endParaRPr>
          </a:p>
          <a:p>
            <a:pPr algn="l"/>
            <a:endParaRPr lang="pl-PL" sz="1800" dirty="0" smtClean="0">
              <a:solidFill>
                <a:schemeClr val="tx1"/>
              </a:solidFill>
            </a:endParaRPr>
          </a:p>
          <a:p>
            <a:pPr algn="l"/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11" name="Obraz 10" title="Logo Urzędu Marszałkowskiego Województwa Świętokrzyskie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67" y="166862"/>
            <a:ext cx="2248697" cy="4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cs typeface="Arial" charset="0"/>
              </a:rPr>
              <a:t>WYZWANIA ROZWOJOWE WOJEWÓDZTWA ŚWIĘTOKRZYSKIEGO</a:t>
            </a:r>
            <a:br>
              <a:rPr lang="pl-PL" b="1" dirty="0">
                <a:cs typeface="Arial" charset="0"/>
              </a:rPr>
            </a:b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2C8EE56D-01F6-41B3-A2E2-300CF606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Podtytuł 2" hidden="1"/>
          <p:cNvSpPr>
            <a:spLocks noGrp="1"/>
          </p:cNvSpPr>
          <p:nvPr>
            <p:ph type="subTitle" idx="4294967295"/>
          </p:nvPr>
        </p:nvSpPr>
        <p:spPr>
          <a:xfrm>
            <a:off x="0" y="714375"/>
            <a:ext cx="7350125" cy="407988"/>
          </a:xfrm>
        </p:spPr>
        <p:txBody>
          <a:bodyPr>
            <a:normAutofit fontScale="62500" lnSpcReduction="20000"/>
          </a:bodyPr>
          <a:lstStyle/>
          <a:p>
            <a:r>
              <a:rPr lang="pl-PL" smtClean="0"/>
              <a:t>WYZWANIA ROZWOJOWE WOJEWÓDZTWA ŚWIĘTOKRZYSKIEGO</a:t>
            </a:r>
          </a:p>
          <a:p>
            <a:endParaRPr lang="pl-PL" dirty="0"/>
          </a:p>
        </p:txBody>
      </p:sp>
      <p:sp>
        <p:nvSpPr>
          <p:cNvPr id="7" name="Symbol zastępczy tekstu 6" hidden="1"/>
          <p:cNvSpPr>
            <a:spLocks noGrp="1"/>
          </p:cNvSpPr>
          <p:nvPr>
            <p:ph type="body" sz="quarter" idx="4294967295"/>
          </p:nvPr>
        </p:nvSpPr>
        <p:spPr>
          <a:xfrm>
            <a:off x="0" y="1168400"/>
            <a:ext cx="3989388" cy="3455988"/>
          </a:xfrm>
        </p:spPr>
        <p:txBody>
          <a:bodyPr/>
          <a:lstStyle/>
          <a:p>
            <a:r>
              <a:rPr lang="pl-PL" b="1" dirty="0">
                <a:cs typeface="Arial" charset="0"/>
              </a:rPr>
              <a:t>WYZWANIA ROZWOJOWE WOJEWÓDZTWA ŚWIĘTOKRZYSKIEGO</a:t>
            </a:r>
          </a:p>
          <a:p>
            <a:endParaRPr lang="pl-PL" dirty="0"/>
          </a:p>
        </p:txBody>
      </p:sp>
      <p:sp>
        <p:nvSpPr>
          <p:cNvPr id="31" name="Prostokąt 30"/>
          <p:cNvSpPr/>
          <p:nvPr/>
        </p:nvSpPr>
        <p:spPr>
          <a:xfrm>
            <a:off x="4211960" y="1879252"/>
            <a:ext cx="3600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2800" b="1" dirty="0">
                <a:cs typeface="Arial" charset="0"/>
              </a:rPr>
              <a:t>WYZWANIA ROZWOJOWE WOJEWÓDZTWA ŚWIĘTOKRZYSKIEGO</a:t>
            </a:r>
          </a:p>
        </p:txBody>
      </p:sp>
    </p:spTree>
    <p:extLst>
      <p:ext uri="{BB962C8B-B14F-4D97-AF65-F5344CB8AC3E}">
        <p14:creationId xmlns:p14="http://schemas.microsoft.com/office/powerpoint/2010/main" val="52406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 title="Cel strategiczny 1: Inteligentna gospodarka i aktywni ludzie">
            <a:extLst>
              <a:ext uri="{FF2B5EF4-FFF2-40B4-BE49-F238E27FC236}">
                <a16:creationId xmlns="" xmlns:a16="http://schemas.microsoft.com/office/drawing/2014/main" id="{14F2B9B0-4295-448B-BB43-A4F7A5FB4E7E}"/>
              </a:ext>
            </a:extLst>
          </p:cNvPr>
          <p:cNvSpPr/>
          <p:nvPr/>
        </p:nvSpPr>
        <p:spPr>
          <a:xfrm>
            <a:off x="570389" y="1293513"/>
            <a:ext cx="79364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 strategiczny 1: </a:t>
            </a:r>
            <a:r>
              <a:rPr lang="pl-PL" sz="1600" b="1" dirty="0">
                <a:solidFill>
                  <a:srgbClr val="008B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Inteligentna gospodarka i aktywni ludzie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400" dirty="0"/>
          </a:p>
        </p:txBody>
      </p:sp>
      <p:graphicFrame>
        <p:nvGraphicFramePr>
          <p:cNvPr id="4" name="Tabela 3" title="Powiązania z SRWŚ 2030+">
            <a:extLst>
              <a:ext uri="{FF2B5EF4-FFF2-40B4-BE49-F238E27FC236}">
                <a16:creationId xmlns="" xmlns:a16="http://schemas.microsoft.com/office/drawing/2014/main" id="{3729723B-2629-45B7-A644-BAD230CA7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88478"/>
              </p:ext>
            </p:extLst>
          </p:nvPr>
        </p:nvGraphicFramePr>
        <p:xfrm>
          <a:off x="603760" y="627398"/>
          <a:ext cx="7758423" cy="44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84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5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/>
                        <a:t>Powiązania z SRWŚ 2030+</a:t>
                      </a:r>
                      <a:endParaRPr lang="pl-PL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1" name="Łącznik prosty 30" title="Element dekoracyjny">
            <a:extLst>
              <a:ext uri="{FF2B5EF4-FFF2-40B4-BE49-F238E27FC236}">
                <a16:creationId xmlns="" xmlns:a16="http://schemas.microsoft.com/office/drawing/2014/main" id="{1DCB3EC3-B9F1-4707-A2E9-3632EDD8AB7A}"/>
              </a:ext>
            </a:extLst>
          </p:cNvPr>
          <p:cNvCxnSpPr/>
          <p:nvPr/>
        </p:nvCxnSpPr>
        <p:spPr>
          <a:xfrm>
            <a:off x="4762183" y="1275606"/>
            <a:ext cx="3600000" cy="0"/>
          </a:xfrm>
          <a:prstGeom prst="line">
            <a:avLst/>
          </a:prstGeom>
          <a:ln w="34925">
            <a:solidFill>
              <a:srgbClr val="002D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 title="Cele operacyjne">
            <a:extLst>
              <a:ext uri="{FF2B5EF4-FFF2-40B4-BE49-F238E27FC236}">
                <a16:creationId xmlns="" xmlns:a16="http://schemas.microsoft.com/office/drawing/2014/main" id="{D3206B63-77F9-4C85-9937-8DF30D169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459" y="2330027"/>
            <a:ext cx="6293081" cy="2645955"/>
          </a:xfrm>
          <a:prstGeom prst="rect">
            <a:avLst/>
          </a:prstGeom>
        </p:spPr>
      </p:pic>
      <p:sp>
        <p:nvSpPr>
          <p:cNvPr id="5" name="Strzałka: w dół 4" title="Strzałka w dół">
            <a:extLst>
              <a:ext uri="{FF2B5EF4-FFF2-40B4-BE49-F238E27FC236}">
                <a16:creationId xmlns="" xmlns:a16="http://schemas.microsoft.com/office/drawing/2014/main" id="{6D701B81-3AA0-4739-9CD6-D9F902C77065}"/>
              </a:ext>
            </a:extLst>
          </p:cNvPr>
          <p:cNvSpPr/>
          <p:nvPr/>
        </p:nvSpPr>
        <p:spPr>
          <a:xfrm>
            <a:off x="4283968" y="1801027"/>
            <a:ext cx="576064" cy="360040"/>
          </a:xfrm>
          <a:prstGeom prst="downArrow">
            <a:avLst/>
          </a:prstGeom>
          <a:solidFill>
            <a:srgbClr val="002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title="Logo Urzędu Marszałkowskiego Województwa Świętokrzyskie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67" y="166862"/>
            <a:ext cx="2248697" cy="439223"/>
          </a:xfrm>
          <a:prstGeom prst="rect">
            <a:avLst/>
          </a:prstGeom>
        </p:spPr>
      </p:pic>
      <p:sp>
        <p:nvSpPr>
          <p:cNvPr id="10" name="Tytuł 9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Powiązania z SRWŚ 2030+</a:t>
            </a:r>
            <a:br>
              <a:rPr lang="pl-PL" b="1" dirty="0"/>
            </a:br>
            <a:endParaRPr lang="pl-PL" dirty="0"/>
          </a:p>
        </p:txBody>
      </p:sp>
      <p:sp>
        <p:nvSpPr>
          <p:cNvPr id="6" name="Podtytuł 5" hidden="1"/>
          <p:cNvSpPr>
            <a:spLocks noGrp="1"/>
          </p:cNvSpPr>
          <p:nvPr>
            <p:ph type="subTitle" idx="4294967295"/>
          </p:nvPr>
        </p:nvSpPr>
        <p:spPr>
          <a:xfrm>
            <a:off x="0" y="714375"/>
            <a:ext cx="7350125" cy="407988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Powiązania z SRWŚ 2030+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857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prstClr val="black"/>
                </a:solidFill>
                <a:cs typeface="Arial" charset="0"/>
              </a:rPr>
              <a:t>MISJA I WIZJA</a:t>
            </a:r>
            <a:br>
              <a:rPr lang="pl-PL" b="1" dirty="0">
                <a:solidFill>
                  <a:prstClr val="black"/>
                </a:solidFill>
                <a:cs typeface="Arial" charset="0"/>
              </a:rPr>
            </a:b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2C8EE56D-01F6-41B3-A2E2-300CF606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E6A9F-ABEE-4E01-A351-D37C88834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odtytuł 2" hidden="1"/>
          <p:cNvSpPr>
            <a:spLocks noGrp="1"/>
          </p:cNvSpPr>
          <p:nvPr>
            <p:ph type="subTitle" idx="4294967295"/>
          </p:nvPr>
        </p:nvSpPr>
        <p:spPr>
          <a:xfrm>
            <a:off x="0" y="714375"/>
            <a:ext cx="7350125" cy="407988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Misja i wizja</a:t>
            </a:r>
            <a:endParaRPr lang="pl-PL" dirty="0"/>
          </a:p>
        </p:txBody>
      </p:sp>
      <p:sp>
        <p:nvSpPr>
          <p:cNvPr id="31" name="Prostokąt 30" title="MISJA I WIZJA"/>
          <p:cNvSpPr/>
          <p:nvPr/>
        </p:nvSpPr>
        <p:spPr>
          <a:xfrm>
            <a:off x="4211960" y="1879252"/>
            <a:ext cx="36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MISJA I WIZJA</a:t>
            </a:r>
          </a:p>
        </p:txBody>
      </p:sp>
    </p:spTree>
    <p:extLst>
      <p:ext uri="{BB962C8B-B14F-4D97-AF65-F5344CB8AC3E}">
        <p14:creationId xmlns:p14="http://schemas.microsoft.com/office/powerpoint/2010/main" val="174168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title="Obraz dekoracyjny">
            <a:extLst>
              <a:ext uri="{FF2B5EF4-FFF2-40B4-BE49-F238E27FC236}">
                <a16:creationId xmlns="" xmlns:a16="http://schemas.microsoft.com/office/drawing/2014/main" id="{2EB1167B-2012-4AE1-A4F1-6E456334D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35646"/>
            <a:ext cx="2304256" cy="2261728"/>
          </a:xfrm>
          <a:prstGeom prst="rect">
            <a:avLst/>
          </a:prstGeom>
        </p:spPr>
      </p:pic>
      <p:sp>
        <p:nvSpPr>
          <p:cNvPr id="12" name="pole tekstowe 11" title="Opis">
            <a:extLst>
              <a:ext uri="{FF2B5EF4-FFF2-40B4-BE49-F238E27FC236}">
                <a16:creationId xmlns="" xmlns:a16="http://schemas.microsoft.com/office/drawing/2014/main" id="{0D3C1DC0-A917-4D14-A992-49F1460FE88D}"/>
              </a:ext>
            </a:extLst>
          </p:cNvPr>
          <p:cNvSpPr txBox="1"/>
          <p:nvPr/>
        </p:nvSpPr>
        <p:spPr>
          <a:xfrm>
            <a:off x="2661320" y="1131590"/>
            <a:ext cx="60151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8B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Województwo świętokrzyskie będzie regionem, w którym przedsiębiorstwa będą posiadały możliwość innowacyjnego rozwoju przy aktywnym udziale regionalnych uczelni oraz bazując na wykorzystaniu potencjału regionalnego kapitału ludzkiego, a sam region poprawi swoją pozycję w europejskich rankingach innowacyjności</a:t>
            </a:r>
            <a:endParaRPr lang="pl-PL" sz="2400" b="0" i="0" u="none" strike="noStrike" baseline="0" dirty="0">
              <a:solidFill>
                <a:srgbClr val="008BB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Tabela 5" title="MISJA">
            <a:extLst>
              <a:ext uri="{FF2B5EF4-FFF2-40B4-BE49-F238E27FC236}">
                <a16:creationId xmlns="" xmlns:a16="http://schemas.microsoft.com/office/drawing/2014/main" id="{CA6EA567-79C6-4025-8702-5741A0CEC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689738"/>
              </p:ext>
            </p:extLst>
          </p:nvPr>
        </p:nvGraphicFramePr>
        <p:xfrm>
          <a:off x="5013269" y="0"/>
          <a:ext cx="3951219" cy="44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5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MISJA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Obraz 4" title="Logo Urzędu Marszałkowskiego Województwa Świętokrzyskie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15966"/>
            <a:ext cx="2248697" cy="439223"/>
          </a:xfrm>
          <a:prstGeom prst="rect">
            <a:avLst/>
          </a:prstGeom>
        </p:spPr>
      </p:pic>
      <p:sp>
        <p:nvSpPr>
          <p:cNvPr id="8" name="Tytuł 7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MISJA</a:t>
            </a:r>
            <a:br>
              <a:rPr lang="pl-PL" b="1" dirty="0"/>
            </a:br>
            <a:endParaRPr lang="pl-PL" dirty="0"/>
          </a:p>
        </p:txBody>
      </p:sp>
      <p:sp>
        <p:nvSpPr>
          <p:cNvPr id="2" name="Podtytuł 1" hidden="1"/>
          <p:cNvSpPr>
            <a:spLocks noGrp="1"/>
          </p:cNvSpPr>
          <p:nvPr>
            <p:ph type="subTitle" idx="4294967295"/>
          </p:nvPr>
        </p:nvSpPr>
        <p:spPr>
          <a:xfrm>
            <a:off x="0" y="714375"/>
            <a:ext cx="7350125" cy="407988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Misja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985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 title="Opis">
            <a:extLst>
              <a:ext uri="{FF2B5EF4-FFF2-40B4-BE49-F238E27FC236}">
                <a16:creationId xmlns="" xmlns:a16="http://schemas.microsoft.com/office/drawing/2014/main" id="{EF803756-F33A-4D16-9ECC-3D81707C3980}"/>
              </a:ext>
            </a:extLst>
          </p:cNvPr>
          <p:cNvSpPr txBox="1"/>
          <p:nvPr/>
        </p:nvSpPr>
        <p:spPr>
          <a:xfrm>
            <a:off x="503548" y="627534"/>
            <a:ext cx="813690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 docelowy, w którym samorząd województwa świętokrzyskiego: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b="1" dirty="0">
                <a:solidFill>
                  <a:srgbClr val="002D5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oddziałuje na innowacyjność przedsiębiorstw</a:t>
            </a:r>
            <a:r>
              <a:rPr lang="pl-PL" sz="1600" dirty="0">
                <a:solidFill>
                  <a:srgbClr val="002D5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600" dirty="0">
                <a:solidFill>
                  <a:srgbClr val="008B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kreując warunki do tego, aby działające w regionie przedsiębiorstwa mogły wzmacniać swoje potencjały rozwojowe oparte na wykorzystaniu wiedzy swoich pracowników oraz dorobku badawczo-naukowego regionalnych jednostek badawczo-naukowych i specjalistycznej wiedzy jednostek otoczenia biznesu;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b="1" dirty="0">
                <a:solidFill>
                  <a:srgbClr val="002D5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wspiera transformację regionalnej gospodarki </a:t>
            </a:r>
            <a:r>
              <a:rPr lang="pl-PL" sz="1600" dirty="0">
                <a:solidFill>
                  <a:srgbClr val="008B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kierunku Przemysłu 4.0 oraz GOZ wzmacniając dzięki temu jej pozycję na rynku krajowym i międzynarodowym;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b="1" dirty="0">
                <a:solidFill>
                  <a:srgbClr val="002D5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stwarza wszystkim zainteresowanym podmiotom możliwość współpracy </a:t>
            </a:r>
            <a:r>
              <a:rPr lang="pl-PL" sz="1600" dirty="0">
                <a:solidFill>
                  <a:srgbClr val="008B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prowadzącej do wymiany doświadczeń oraz czerpania inspiracji z najlepszych wzorców innowacyjnego rozwoju;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008BB0"/>
              </a:buClr>
              <a:buFont typeface="Wingdings" panose="05000000000000000000" pitchFamily="2" charset="2"/>
              <a:buChar char=""/>
            </a:pPr>
            <a:r>
              <a:rPr lang="pl-PL" sz="1600" b="1" dirty="0">
                <a:solidFill>
                  <a:srgbClr val="002D5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rozwija proinnowacyjny kapitał ludzki </a:t>
            </a:r>
            <a:r>
              <a:rPr lang="pl-PL" sz="1600" dirty="0">
                <a:solidFill>
                  <a:srgbClr val="008B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oferując mieszkańcom możliwość rozwoju</a:t>
            </a:r>
            <a:r>
              <a:rPr lang="pl-PL" sz="1600" b="1" dirty="0">
                <a:solidFill>
                  <a:srgbClr val="008B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600" dirty="0">
                <a:solidFill>
                  <a:srgbClr val="008B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poszczególnych szczeblach edukacji w kierunkach zgodnych z potrzebami współczesnych gospodarek.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6" title="WIZJA">
            <a:extLst>
              <a:ext uri="{FF2B5EF4-FFF2-40B4-BE49-F238E27FC236}">
                <a16:creationId xmlns="" xmlns:a16="http://schemas.microsoft.com/office/drawing/2014/main" id="{EBAB1D89-9820-48A9-9996-05F1682F2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426319"/>
              </p:ext>
            </p:extLst>
          </p:nvPr>
        </p:nvGraphicFramePr>
        <p:xfrm>
          <a:off x="5013269" y="0"/>
          <a:ext cx="3951219" cy="44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5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WIZJA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Obraz 3" title="Logo Urzędu Marszałkowskiego Województwa Świętokrzyskie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19064"/>
            <a:ext cx="2248697" cy="439223"/>
          </a:xfrm>
          <a:prstGeom prst="rect">
            <a:avLst/>
          </a:prstGeom>
        </p:spPr>
      </p:pic>
      <p:sp>
        <p:nvSpPr>
          <p:cNvPr id="8" name="Tytuł 7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Wizja</a:t>
            </a:r>
            <a:endParaRPr lang="pl-PL" dirty="0"/>
          </a:p>
        </p:txBody>
      </p:sp>
      <p:sp>
        <p:nvSpPr>
          <p:cNvPr id="2" name="Podtytuł 1" hidden="1"/>
          <p:cNvSpPr>
            <a:spLocks noGrp="1"/>
          </p:cNvSpPr>
          <p:nvPr>
            <p:ph type="subTitle" idx="4294967295"/>
          </p:nvPr>
        </p:nvSpPr>
        <p:spPr>
          <a:xfrm>
            <a:off x="0" y="714375"/>
            <a:ext cx="7350125" cy="407988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Wizja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966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18119</TotalTime>
  <Words>2276</Words>
  <Application>Microsoft Office PowerPoint</Application>
  <PresentationFormat>Pokaz na ekranie (16:9)</PresentationFormat>
  <Paragraphs>299</Paragraphs>
  <Slides>34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Trebuchet MS</vt:lpstr>
      <vt:lpstr>Wingdings</vt:lpstr>
      <vt:lpstr>Motyw pakietu Office</vt:lpstr>
      <vt:lpstr>Slajd wprowadzający</vt:lpstr>
      <vt:lpstr>Proces aktualizacji Regionalnej Strategii Innowacji Województwa Świętokrzyskiego 2030+</vt:lpstr>
      <vt:lpstr>Diagnoza potencjału innowacyjnego województwa </vt:lpstr>
      <vt:lpstr>Diagnoza potencjału innowacyjnego województwa </vt:lpstr>
      <vt:lpstr>WYZWANIA ROZWOJOWE WOJEWÓDZTWA ŚWIĘTOKRZYSKIEGO </vt:lpstr>
      <vt:lpstr>Powiązania z SRWŚ 2030+ </vt:lpstr>
      <vt:lpstr>MISJA I WIZJA </vt:lpstr>
      <vt:lpstr>MISJA </vt:lpstr>
      <vt:lpstr>Wizja</vt:lpstr>
      <vt:lpstr>CELE STRATEGICZNE RSI WŚ 2030+ </vt:lpstr>
      <vt:lpstr>TRANSPOZYCJA OBSZARÓW ODZIAŁYWANIA RSI NA CELE ROZWOJOWE </vt:lpstr>
      <vt:lpstr>USZCZEGÓŁOWIENIE CELU STRATEGICZNEGO 1 </vt:lpstr>
      <vt:lpstr>USZCZEGÓŁOWIENIE CELU STRATEGICZNEGO 2 </vt:lpstr>
      <vt:lpstr>USZCZEGÓŁOWIENIE CELU STRATEGICZNEGO 3 </vt:lpstr>
      <vt:lpstr>INTELIGENTNE SPECJALIZACJE WOJEWÓDZTWA ŚWIĘTOKRZYSKIEGO </vt:lpstr>
      <vt:lpstr>Analiza branż wpisujących się w inteligentne specjalizacje</vt:lpstr>
      <vt:lpstr>Branża metalowo-odlewnicza</vt:lpstr>
      <vt:lpstr>Zasobooszczędne budownictwo</vt:lpstr>
      <vt:lpstr>Nowoczesne rolnictwo i przetwórstwo rolno-spożywcze</vt:lpstr>
      <vt:lpstr>Turystyka uzdrowiskowa i prozdrowotna</vt:lpstr>
      <vt:lpstr>Technologie informacyjno-komunikacyjne</vt:lpstr>
      <vt:lpstr>Branża targowo-kongresowa</vt:lpstr>
      <vt:lpstr>Zrównoważony rozwój energetyczny</vt:lpstr>
      <vt:lpstr>SYSTEM WDRAŻANIA I RAMY FINANSOWE </vt:lpstr>
      <vt:lpstr>INSTRUMENTY INSTYTUCJONALNE </vt:lpstr>
      <vt:lpstr>Proces przedsiębiorczego odkrywania</vt:lpstr>
      <vt:lpstr>ŹRÓDŁA FINANSOWANIA </vt:lpstr>
      <vt:lpstr>MONITORING I EWALUACJA </vt:lpstr>
      <vt:lpstr>SYSTEM EWALUACJI </vt:lpstr>
      <vt:lpstr>WSKAŹNIKI MONITORINGU </vt:lpstr>
      <vt:lpstr>MONITORING CELÓW STRATEGICZNYCH </vt:lpstr>
      <vt:lpstr>MONITORING CELÓW OPERACYJNYCH </vt:lpstr>
      <vt:lpstr>KONSULATCJE DOKUMENTU  </vt:lpstr>
      <vt:lpstr>Tekst zamykający prezentację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M. Skonieczna</dc:creator>
  <cp:lastModifiedBy>Nowiński, Błażej</cp:lastModifiedBy>
  <cp:revision>1481</cp:revision>
  <cp:lastPrinted>2019-11-04T13:55:48Z</cp:lastPrinted>
  <dcterms:created xsi:type="dcterms:W3CDTF">2014-05-19T11:34:49Z</dcterms:created>
  <dcterms:modified xsi:type="dcterms:W3CDTF">2021-02-09T10:47:45Z</dcterms:modified>
</cp:coreProperties>
</file>