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</p:sldMasterIdLst>
  <p:notesMasterIdLst>
    <p:notesMasterId r:id="rId33"/>
  </p:notesMasterIdLst>
  <p:handoutMasterIdLst>
    <p:handoutMasterId r:id="rId34"/>
  </p:handoutMasterIdLst>
  <p:sldIdLst>
    <p:sldId id="331" r:id="rId3"/>
    <p:sldId id="378" r:id="rId4"/>
    <p:sldId id="596" r:id="rId5"/>
    <p:sldId id="597" r:id="rId6"/>
    <p:sldId id="598" r:id="rId7"/>
    <p:sldId id="409" r:id="rId8"/>
    <p:sldId id="578" r:id="rId9"/>
    <p:sldId id="579" r:id="rId10"/>
    <p:sldId id="441" r:id="rId11"/>
    <p:sldId id="595" r:id="rId12"/>
    <p:sldId id="599" r:id="rId13"/>
    <p:sldId id="621" r:id="rId14"/>
    <p:sldId id="620" r:id="rId15"/>
    <p:sldId id="605" r:id="rId16"/>
    <p:sldId id="606" r:id="rId17"/>
    <p:sldId id="603" r:id="rId18"/>
    <p:sldId id="604" r:id="rId19"/>
    <p:sldId id="611" r:id="rId20"/>
    <p:sldId id="612" r:id="rId21"/>
    <p:sldId id="613" r:id="rId22"/>
    <p:sldId id="593" r:id="rId23"/>
    <p:sldId id="614" r:id="rId24"/>
    <p:sldId id="623" r:id="rId25"/>
    <p:sldId id="622" r:id="rId26"/>
    <p:sldId id="615" r:id="rId27"/>
    <p:sldId id="616" r:id="rId28"/>
    <p:sldId id="617" r:id="rId29"/>
    <p:sldId id="618" r:id="rId30"/>
    <p:sldId id="619" r:id="rId31"/>
    <p:sldId id="417" r:id="rId3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80A"/>
    <a:srgbClr val="390506"/>
    <a:srgbClr val="FFCC99"/>
    <a:srgbClr val="F75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729" autoAdjust="0"/>
  </p:normalViewPr>
  <p:slideViewPr>
    <p:cSldViewPr>
      <p:cViewPr varScale="1">
        <p:scale>
          <a:sx n="66" d="100"/>
          <a:sy n="66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3354-8EC6-40F5-A580-2FDA75E11E18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FA799-5939-41BF-90D3-2BD05E0F4C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58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9A522-157C-4DE1-9FE3-04349B6F98E5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CB47-2C1D-47FB-8923-089668249B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19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3pPr>
            <a:lvl4pPr eaLnBrk="0" hangingPunct="0"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4pPr>
            <a:lvl5pPr eaLnBrk="0" hangingPunct="0"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5pPr>
            <a:lvl6pPr marL="2426086" indent="-220553" defTabSz="43344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6pPr>
            <a:lvl7pPr marL="2867193" indent="-220553" defTabSz="43344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7pPr>
            <a:lvl8pPr marL="3308299" indent="-220553" defTabSz="43344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8pPr>
            <a:lvl9pPr marL="3749406" indent="-220553" defTabSz="43344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31917" algn="l"/>
                <a:tab pos="865366" algn="l"/>
                <a:tab pos="1298814" algn="l"/>
                <a:tab pos="1732263" algn="l"/>
                <a:tab pos="2165711" algn="l"/>
                <a:tab pos="2599160" algn="l"/>
                <a:tab pos="3032608" algn="l"/>
                <a:tab pos="3466057" algn="l"/>
                <a:tab pos="3899505" algn="l"/>
                <a:tab pos="4332953" algn="l"/>
                <a:tab pos="4766401" algn="l"/>
                <a:tab pos="5199850" algn="l"/>
                <a:tab pos="5633298" algn="l"/>
                <a:tab pos="6066747" algn="l"/>
                <a:tab pos="6500195" algn="l"/>
                <a:tab pos="6933644" algn="l"/>
                <a:tab pos="7367092" algn="l"/>
                <a:tab pos="7800541" algn="l"/>
                <a:tab pos="8233989" algn="l"/>
                <a:tab pos="8667438" algn="l"/>
              </a:tabLst>
              <a:defRPr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60A506FA-2A07-4E5E-907F-CF1E10E0FB67}" type="slidenum">
              <a:rPr lang="pl-PL" altLang="pl-PL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pl-PL" altLang="pl-PL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64" y="4714653"/>
            <a:ext cx="5434187" cy="4462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2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196752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OLE TEKSTOWE 1/3 POZ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7704856" cy="1440160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1/3 POZIOM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301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188" y="692150"/>
            <a:ext cx="6840537" cy="6477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412875"/>
            <a:ext cx="7704137" cy="504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8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3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zawartości 16"/>
          <p:cNvSpPr>
            <a:spLocks noGrp="1"/>
          </p:cNvSpPr>
          <p:nvPr>
            <p:ph sz="quarter" idx="12"/>
          </p:nvPr>
        </p:nvSpPr>
        <p:spPr>
          <a:xfrm>
            <a:off x="900111" y="2133600"/>
            <a:ext cx="3862957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Clr>
                <a:schemeClr val="accent1"/>
              </a:buClr>
              <a:buFont typeface="Tahoma" pitchFamily="34" charset="0"/>
              <a:buChar char="»"/>
              <a:defRPr sz="2000"/>
            </a:lvl2pPr>
            <a:lvl3pPr marL="1200150" indent="-285750">
              <a:buClr>
                <a:schemeClr val="accent1"/>
              </a:buClr>
              <a:buFont typeface="Tahoma" pitchFamily="34" charset="0"/>
              <a:buChar char="»"/>
              <a:defRPr sz="1600"/>
            </a:lvl3pPr>
            <a:lvl4pPr marL="1600200" indent="-228600">
              <a:buClr>
                <a:schemeClr val="accent1"/>
              </a:buClr>
              <a:buFont typeface="Tahoma" pitchFamily="34" charset="0"/>
              <a:buChar char="»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Symbol zastępczy obrazu 6"/>
          <p:cNvSpPr>
            <a:spLocks noGrp="1"/>
          </p:cNvSpPr>
          <p:nvPr>
            <p:ph type="pic" sz="quarter" idx="14"/>
          </p:nvPr>
        </p:nvSpPr>
        <p:spPr>
          <a:xfrm>
            <a:off x="5003800" y="2133600"/>
            <a:ext cx="3888680" cy="3959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12" name="Tytuł 12"/>
          <p:cNvSpPr>
            <a:spLocks noGrp="1"/>
          </p:cNvSpPr>
          <p:nvPr>
            <p:ph type="title"/>
          </p:nvPr>
        </p:nvSpPr>
        <p:spPr>
          <a:xfrm>
            <a:off x="899592" y="212415"/>
            <a:ext cx="5112568" cy="8640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6" name="Symbol zastępczy tekstu 5"/>
          <p:cNvSpPr>
            <a:spLocks noGrp="1"/>
          </p:cNvSpPr>
          <p:nvPr>
            <p:ph type="body" sz="quarter" idx="15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8615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OLE TEKSTOWE 1/3 POZ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7704856" cy="1440160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1/3 POZIOM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14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5500" y="0"/>
            <a:ext cx="5620492" cy="1014984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118110" y="1088581"/>
            <a:ext cx="8888730" cy="5431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44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14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0"/>
          </p:nvPr>
        </p:nvSpPr>
        <p:spPr>
          <a:xfrm>
            <a:off x="118110" y="1088581"/>
            <a:ext cx="8888730" cy="543109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323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128588" y="1123950"/>
            <a:ext cx="8878887" cy="5376863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35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7704856" cy="4104456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tekst wypunktowany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887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7704856" cy="4104456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tekst wypunktowany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2553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WYPUNKTOWANIE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83568" y="65253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www.eitplus.pl</a:t>
            </a:r>
            <a:endParaRPr lang="pl-PL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3816424" cy="4104456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tekst wypunktowany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E TEKSTOWE ZDJĘCIE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83568" y="65253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www.eitplus.pl</a:t>
            </a:r>
            <a:endParaRPr lang="pl-PL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4176464" cy="4032448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- grafika z prawej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E TEKSTOWE ZDJĘCIE Z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83568" y="65253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www.eitplus.pl</a:t>
            </a:r>
            <a:endParaRPr lang="pl-PL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2060848"/>
            <a:ext cx="4104456" cy="4032448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- grafika z lewej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E TEKSTOW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83568" y="65253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www.eitplus.pl</a:t>
            </a:r>
            <a:endParaRPr lang="pl-PL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2880320" cy="4104456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1/3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LE TEKSTOW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683568" y="6525344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>
                    <a:lumMod val="50000"/>
                  </a:schemeClr>
                </a:solidFill>
              </a:rPr>
              <a:t>www.eitplus.pl</a:t>
            </a:r>
            <a:endParaRPr lang="pl-PL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5400600" cy="4104456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2/3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E TEKSTOWE 1/3 POZ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7704856" cy="1440160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1/3 POZIOM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1981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LE TEKSTOWE 1/3 POZI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6524625"/>
            <a:ext cx="4103688" cy="247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aseline="0"/>
            </a:lvl1pPr>
          </a:lstStyle>
          <a:p>
            <a:pPr lvl="0"/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27" name="Symbol zastępczy tekstu 5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404664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Tytuł slajdu (24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0" name="Symbol zastępczy tekstu 5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060848"/>
            <a:ext cx="7704856" cy="1440160"/>
          </a:xfrm>
          <a:prstGeom prst="rect">
            <a:avLst/>
          </a:prstGeom>
        </p:spPr>
        <p:txBody>
          <a:bodyPr numCol="1" spcCol="504000"/>
          <a:lstStyle>
            <a:lvl1pPr marL="0" indent="0" algn="l">
              <a:buFontTx/>
              <a:buBlip>
                <a:blip r:embed="rId2"/>
              </a:buBlip>
              <a:defRPr sz="16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  Pole tekstowe 1/3 POZIOM (16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7" hasCustomPrompt="1"/>
          </p:nvPr>
        </p:nvSpPr>
        <p:spPr>
          <a:xfrm>
            <a:off x="827584" y="105273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rgbClr val="F7500D"/>
                </a:solidFill>
              </a:defRPr>
            </a:lvl1pPr>
          </a:lstStyle>
          <a:p>
            <a:pPr lvl="0"/>
            <a:r>
              <a:rPr lang="pl-PL" dirty="0" smtClean="0"/>
              <a:t>Nagłówek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8" hasCustomPrompt="1"/>
          </p:nvPr>
        </p:nvSpPr>
        <p:spPr>
          <a:xfrm>
            <a:off x="827584" y="1412776"/>
            <a:ext cx="7704856" cy="4636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Podtytuł pola tekstowego (20 </a:t>
            </a:r>
            <a:r>
              <a:rPr lang="pl-PL" dirty="0" err="1" smtClean="0"/>
              <a:t>pkt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8676456" y="6495147"/>
            <a:ext cx="395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F04BE2-ADA7-469C-93B7-CABBC651EA1A}" type="slidenum">
              <a:rPr lang="pl-PL" sz="1000" smtClean="0">
                <a:solidFill>
                  <a:schemeClr val="bg2"/>
                </a:solidFill>
              </a:rPr>
              <a:pPr/>
              <a:t>‹#›</a:t>
            </a:fld>
            <a:endParaRPr lang="pl-PL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18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73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82" r:id="rId9"/>
    <p:sldLayoutId id="2147483686" r:id="rId10"/>
    <p:sldLayoutId id="2147483692" r:id="rId11"/>
    <p:sldLayoutId id="2147483693" r:id="rId12"/>
    <p:sldLayoutId id="2147483703" r:id="rId13"/>
    <p:sldLayoutId id="2147483786" r:id="rId14"/>
    <p:sldLayoutId id="2147483787" r:id="rId15"/>
    <p:sldLayoutId id="2147483788" r:id="rId16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365500" y="0"/>
            <a:ext cx="5620492" cy="1014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584" y="1069848"/>
            <a:ext cx="8915400" cy="547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3" name="Symbol zastępczy numeru slajdu 5"/>
          <p:cNvSpPr txBox="1">
            <a:spLocks/>
          </p:cNvSpPr>
          <p:nvPr/>
        </p:nvSpPr>
        <p:spPr>
          <a:xfrm>
            <a:off x="64008" y="6611112"/>
            <a:ext cx="850392" cy="220091"/>
          </a:xfrm>
          <a:prstGeom prst="rect">
            <a:avLst/>
          </a:prstGeom>
        </p:spPr>
        <p:txBody>
          <a:bodyPr anchor="ctr"/>
          <a:lstStyle>
            <a:lvl1pPr algn="l">
              <a:defRPr sz="1100" b="1"/>
            </a:lvl1pPr>
          </a:lstStyle>
          <a:p>
            <a:pPr>
              <a:defRPr/>
            </a:pPr>
            <a:fld id="{08725447-691F-4AB6-9977-CA9D6CFA94A6}" type="slidenum">
              <a:rPr lang="pl-PL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pl-PL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19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85" r:id="rId5"/>
  </p:sldLayoutIdLst>
  <p:txStyles>
    <p:titleStyle>
      <a:lvl1pPr algn="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buClr>
          <a:srgbClr val="C00000"/>
        </a:buClr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buSzPct val="80000"/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SzPct val="70000"/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­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2.xls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Microsoft_Excel_97-2003_Worksheet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683568" y="1124744"/>
            <a:ext cx="8460432" cy="5256584"/>
          </a:xfrm>
        </p:spPr>
        <p:txBody>
          <a:bodyPr/>
          <a:lstStyle/>
          <a:p>
            <a:endParaRPr lang="pl-PL" sz="3200" dirty="0"/>
          </a:p>
          <a:p>
            <a:pPr algn="ctr"/>
            <a:r>
              <a:rPr lang="pl-PL" sz="3200" b="1" dirty="0"/>
              <a:t>Inteligentne specjalizacje: nowe wyzwanie dla polskiego sektora B+R </a:t>
            </a:r>
            <a:endParaRPr lang="pl-PL" sz="2000" b="1" dirty="0" smtClean="0"/>
          </a:p>
          <a:p>
            <a:pPr algn="ctr"/>
            <a:endParaRPr lang="pl-PL" sz="2000" b="1" dirty="0"/>
          </a:p>
          <a:p>
            <a:pPr algn="ctr"/>
            <a:endParaRPr lang="pl-PL" sz="2000" b="1" dirty="0" smtClean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 smtClean="0"/>
              <a:t>Mirosław Miller</a:t>
            </a:r>
            <a:endParaRPr lang="pl-PL" sz="2000" i="1" dirty="0" smtClean="0"/>
          </a:p>
          <a:p>
            <a:endParaRPr lang="pl-PL" sz="2000" i="1" dirty="0" smtClean="0"/>
          </a:p>
          <a:p>
            <a:endParaRPr lang="pl-PL" sz="2000" i="1" dirty="0"/>
          </a:p>
          <a:p>
            <a:endParaRPr lang="pl-PL" sz="2000" i="1" dirty="0"/>
          </a:p>
          <a:p>
            <a:endParaRPr lang="pl-PL" sz="1800" i="1" dirty="0" smtClean="0"/>
          </a:p>
          <a:p>
            <a:r>
              <a:rPr lang="pl-PL" sz="1800" i="1" dirty="0" smtClean="0"/>
              <a:t>Seminarium </a:t>
            </a:r>
            <a:r>
              <a:rPr lang="pl-PL" sz="1800" i="1" dirty="0"/>
              <a:t>konsultacyjne RIS3 i inteligentnych </a:t>
            </a:r>
            <a:r>
              <a:rPr lang="pl-PL" sz="1800" i="1"/>
              <a:t>specjalizacji </a:t>
            </a:r>
            <a:r>
              <a:rPr lang="pl-PL" sz="1800" i="1" smtClean="0"/>
              <a:t>regionu, </a:t>
            </a:r>
            <a:br>
              <a:rPr lang="pl-PL" sz="1800" i="1" smtClean="0"/>
            </a:br>
            <a:r>
              <a:rPr lang="pl-PL" sz="1800" i="1" smtClean="0"/>
              <a:t>Kielce</a:t>
            </a:r>
            <a:r>
              <a:rPr lang="pl-PL" sz="1800" i="1" dirty="0" smtClean="0"/>
              <a:t>, 29 .11.2013.</a:t>
            </a:r>
            <a:endParaRPr lang="pl-PL" sz="18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5" y="17240"/>
            <a:ext cx="86894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784" y="6381328"/>
            <a:ext cx="5964211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931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ze strzałką 4"/>
          <p:cNvCxnSpPr>
            <a:cxnSpLocks noChangeShapeType="1"/>
          </p:cNvCxnSpPr>
          <p:nvPr/>
        </p:nvCxnSpPr>
        <p:spPr bwMode="auto">
          <a:xfrm>
            <a:off x="1267887" y="6099469"/>
            <a:ext cx="652145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6" name="Łącznik prosty ze strzałką 5"/>
          <p:cNvCxnSpPr>
            <a:cxnSpLocks noChangeShapeType="1"/>
          </p:cNvCxnSpPr>
          <p:nvPr/>
        </p:nvCxnSpPr>
        <p:spPr bwMode="auto">
          <a:xfrm rot="5400000" flipH="1" flipV="1">
            <a:off x="-562500" y="4278606"/>
            <a:ext cx="3643312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7" name="Dowolny kształt 6"/>
          <p:cNvSpPr>
            <a:spLocks noChangeArrowheads="1"/>
          </p:cNvSpPr>
          <p:nvPr/>
        </p:nvSpPr>
        <p:spPr bwMode="auto">
          <a:xfrm>
            <a:off x="1404412" y="2795881"/>
            <a:ext cx="6215062" cy="3198813"/>
          </a:xfrm>
          <a:custGeom>
            <a:avLst/>
            <a:gdLst>
              <a:gd name="T0" fmla="*/ 0 w 7734749"/>
              <a:gd name="T1" fmla="*/ 3883900 h 3883510"/>
              <a:gd name="T2" fmla="*/ 1378076 w 7734749"/>
              <a:gd name="T3" fmla="*/ 3604172 h 3883510"/>
              <a:gd name="T4" fmla="*/ 2536042 w 7734749"/>
              <a:gd name="T5" fmla="*/ 2840303 h 3883510"/>
              <a:gd name="T6" fmla="*/ 3368630 w 7734749"/>
              <a:gd name="T7" fmla="*/ 1570774 h 3883510"/>
              <a:gd name="T8" fmla="*/ 4383045 w 7734749"/>
              <a:gd name="T9" fmla="*/ 580970 h 3883510"/>
              <a:gd name="T10" fmla="*/ 5435744 w 7734749"/>
              <a:gd name="T11" fmla="*/ 172139 h 3883510"/>
              <a:gd name="T12" fmla="*/ 6880808 w 7734749"/>
              <a:gd name="T13" fmla="*/ 0 h 38835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34749"/>
              <a:gd name="T22" fmla="*/ 0 h 3883510"/>
              <a:gd name="T23" fmla="*/ 7734749 w 7734749"/>
              <a:gd name="T24" fmla="*/ 3883510 h 38835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34749" h="3883510">
                <a:moveTo>
                  <a:pt x="0" y="3883510"/>
                </a:moveTo>
                <a:cubicBezTo>
                  <a:pt x="536986" y="3830618"/>
                  <a:pt x="1073973" y="3777726"/>
                  <a:pt x="1549102" y="3603811"/>
                </a:cubicBezTo>
                <a:cubicBezTo>
                  <a:pt x="2024232" y="3429896"/>
                  <a:pt x="2477845" y="3178884"/>
                  <a:pt x="2850777" y="2840018"/>
                </a:cubicBezTo>
                <a:cubicBezTo>
                  <a:pt x="3223709" y="2501152"/>
                  <a:pt x="3440654" y="1947134"/>
                  <a:pt x="3786692" y="1570616"/>
                </a:cubicBezTo>
                <a:cubicBezTo>
                  <a:pt x="4132730" y="1194098"/>
                  <a:pt x="4539728" y="813994"/>
                  <a:pt x="4927003" y="580912"/>
                </a:cubicBezTo>
                <a:cubicBezTo>
                  <a:pt x="5314278" y="347830"/>
                  <a:pt x="5642386" y="268941"/>
                  <a:pt x="6110344" y="172122"/>
                </a:cubicBezTo>
                <a:cubicBezTo>
                  <a:pt x="6578302" y="75303"/>
                  <a:pt x="7156525" y="37651"/>
                  <a:pt x="7734749" y="0"/>
                </a:cubicBezTo>
              </a:path>
            </a:pathLst>
          </a:custGeom>
          <a:noFill/>
          <a:ln w="38100">
            <a:solidFill>
              <a:srgbClr val="FEA35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91427" tIns="45714" rIns="91427" bIns="45714" anchor="ctr"/>
          <a:lstStyle/>
          <a:p>
            <a:pPr algn="ctr">
              <a:defRPr/>
            </a:pPr>
            <a:endParaRPr lang="pl-PL">
              <a:latin typeface="Calibri" pitchFamily="34" charset="0"/>
              <a:cs typeface="Arial" charset="0"/>
            </a:endParaRPr>
          </a:p>
        </p:txBody>
      </p:sp>
      <p:sp>
        <p:nvSpPr>
          <p:cNvPr id="8" name="pole tekstowe 9"/>
          <p:cNvSpPr txBox="1">
            <a:spLocks noChangeArrowheads="1"/>
          </p:cNvSpPr>
          <p:nvPr/>
        </p:nvSpPr>
        <p:spPr bwMode="auto">
          <a:xfrm>
            <a:off x="1313924" y="5523206"/>
            <a:ext cx="69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pl-PL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Seed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Capital</a:t>
            </a:r>
          </a:p>
        </p:txBody>
      </p:sp>
      <p:sp>
        <p:nvSpPr>
          <p:cNvPr id="9" name="pole tekstowe 10"/>
          <p:cNvSpPr txBox="1">
            <a:spLocks noChangeArrowheads="1"/>
          </p:cNvSpPr>
          <p:nvPr/>
        </p:nvSpPr>
        <p:spPr bwMode="auto">
          <a:xfrm>
            <a:off x="2201337" y="5258094"/>
            <a:ext cx="7350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Business</a:t>
            </a:r>
            <a:b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Angels</a:t>
            </a:r>
          </a:p>
        </p:txBody>
      </p:sp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4369862" y="4191294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Venture</a:t>
            </a:r>
            <a:b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Capital</a:t>
            </a:r>
          </a:p>
        </p:txBody>
      </p:sp>
      <p:sp>
        <p:nvSpPr>
          <p:cNvPr id="11" name="pole tekstowe 12"/>
          <p:cNvSpPr txBox="1">
            <a:spLocks noChangeArrowheads="1"/>
          </p:cNvSpPr>
          <p:nvPr/>
        </p:nvSpPr>
        <p:spPr bwMode="auto">
          <a:xfrm>
            <a:off x="5469999" y="2541881"/>
            <a:ext cx="6270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Private</a:t>
            </a:r>
            <a:b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Equity</a:t>
            </a:r>
          </a:p>
        </p:txBody>
      </p:sp>
      <p:sp>
        <p:nvSpPr>
          <p:cNvPr id="12" name="pole tekstowe 13"/>
          <p:cNvSpPr txBox="1">
            <a:spLocks noChangeArrowheads="1"/>
          </p:cNvSpPr>
          <p:nvPr/>
        </p:nvSpPr>
        <p:spPr bwMode="auto">
          <a:xfrm>
            <a:off x="7016224" y="2483144"/>
            <a:ext cx="5921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Stock Exchange</a:t>
            </a:r>
          </a:p>
        </p:txBody>
      </p:sp>
      <p:sp>
        <p:nvSpPr>
          <p:cNvPr id="13" name="pole tekstowe 16"/>
          <p:cNvSpPr txBox="1">
            <a:spLocks noChangeArrowheads="1"/>
          </p:cNvSpPr>
          <p:nvPr/>
        </p:nvSpPr>
        <p:spPr bwMode="auto">
          <a:xfrm>
            <a:off x="7225774" y="6104231"/>
            <a:ext cx="48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pl-PL" sz="140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czas</a:t>
            </a:r>
            <a:endParaRPr lang="en-US" sz="140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4" name="pole tekstowe 17"/>
          <p:cNvSpPr txBox="1">
            <a:spLocks noChangeArrowheads="1"/>
          </p:cNvSpPr>
          <p:nvPr/>
        </p:nvSpPr>
        <p:spPr bwMode="auto">
          <a:xfrm rot="16200000">
            <a:off x="-664895" y="3574550"/>
            <a:ext cx="317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r>
              <a:rPr lang="pl-PL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Ryzyko inwestycji w technologię</a:t>
            </a:r>
            <a:endParaRPr lang="en-US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5" name="Objaśnienie prostokątne zaokrąglone 14"/>
          <p:cNvSpPr>
            <a:spLocks noChangeArrowheads="1"/>
          </p:cNvSpPr>
          <p:nvPr/>
        </p:nvSpPr>
        <p:spPr bwMode="auto">
          <a:xfrm>
            <a:off x="3421249" y="3514310"/>
            <a:ext cx="1584325" cy="440616"/>
          </a:xfrm>
          <a:prstGeom prst="wedgeRoundRectCallout">
            <a:avLst>
              <a:gd name="adj1" fmla="val -19219"/>
              <a:gd name="adj2" fmla="val 263840"/>
              <a:gd name="adj3" fmla="val 16667"/>
            </a:avLst>
          </a:prstGeom>
          <a:solidFill>
            <a:srgbClr val="C00000"/>
          </a:solidFill>
          <a:ln w="9525">
            <a:solidFill>
              <a:srgbClr val="7D3A0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23" tIns="45710" rIns="91423" bIns="45710" anchor="ctr"/>
          <a:lstStyle/>
          <a:p>
            <a:pPr algn="ctr" defTabSz="912813" eaLnBrk="0" hangingPunct="0">
              <a:lnSpc>
                <a:spcPct val="120000"/>
              </a:lnSpc>
              <a:defRPr/>
            </a:pPr>
            <a:r>
              <a:rPr lang="pl-PL" sz="1600" b="1" dirty="0">
                <a:solidFill>
                  <a:schemeClr val="bg1"/>
                </a:solidFill>
                <a:latin typeface="Calibri" pitchFamily="34" charset="0"/>
                <a:cs typeface="Arial" charset="0"/>
                <a:sym typeface="Arial" charset="0"/>
              </a:rPr>
              <a:t>VC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6" name="Symbol zastępczy tekstu 2"/>
          <p:cNvSpPr txBox="1">
            <a:spLocks/>
          </p:cNvSpPr>
          <p:nvPr/>
        </p:nvSpPr>
        <p:spPr>
          <a:xfrm>
            <a:off x="1164854" y="2265259"/>
            <a:ext cx="1561420" cy="68976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l-PL" altLang="ko-KR" kern="0" noProof="1">
                <a:solidFill>
                  <a:srgbClr val="C00000"/>
                </a:solidFill>
                <a:latin typeface="Tahoma" pitchFamily="32" charset="0"/>
                <a:cs typeface="Arial" charset="0"/>
                <a:sym typeface="Arial" pitchFamily="34" charset="0"/>
              </a:rPr>
              <a:t>Badania </a:t>
            </a:r>
            <a:r>
              <a:rPr lang="pl-PL" altLang="ko-KR" kern="0" noProof="1" smtClean="0">
                <a:solidFill>
                  <a:srgbClr val="C00000"/>
                </a:solidFill>
                <a:latin typeface="Tahoma" pitchFamily="32" charset="0"/>
                <a:cs typeface="Arial" charset="0"/>
                <a:sym typeface="Arial" pitchFamily="34" charset="0"/>
              </a:rPr>
              <a:t>podstawowe</a:t>
            </a:r>
            <a:endParaRPr lang="pl-PL" kern="0" dirty="0">
              <a:solidFill>
                <a:srgbClr val="C00000"/>
              </a:solidFill>
              <a:latin typeface="Tahoma" pitchFamily="32" charset="0"/>
              <a:cs typeface="Arial" charset="0"/>
            </a:endParaRPr>
          </a:p>
        </p:txBody>
      </p:sp>
      <p:sp>
        <p:nvSpPr>
          <p:cNvPr id="17" name="Left Brace 18"/>
          <p:cNvSpPr/>
          <p:nvPr/>
        </p:nvSpPr>
        <p:spPr>
          <a:xfrm rot="5400000">
            <a:off x="1747311" y="2633956"/>
            <a:ext cx="193676" cy="87947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Objaśnienie prostokątne zaokrąglone 17"/>
          <p:cNvSpPr>
            <a:spLocks noChangeArrowheads="1"/>
          </p:cNvSpPr>
          <p:nvPr/>
        </p:nvSpPr>
        <p:spPr bwMode="auto">
          <a:xfrm>
            <a:off x="1105962" y="4526256"/>
            <a:ext cx="998538" cy="720725"/>
          </a:xfrm>
          <a:prstGeom prst="wedgeRoundRectCallout">
            <a:avLst>
              <a:gd name="adj1" fmla="val -22428"/>
              <a:gd name="adj2" fmla="val 153292"/>
              <a:gd name="adj3" fmla="val 16667"/>
            </a:avLst>
          </a:prstGeom>
          <a:solidFill>
            <a:srgbClr val="CCECFF"/>
          </a:solidFill>
          <a:ln w="9525">
            <a:solidFill>
              <a:srgbClr val="7D3A0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23" tIns="45710" rIns="91423" bIns="45710" anchor="ctr"/>
          <a:lstStyle/>
          <a:p>
            <a:pPr algn="ctr" defTabSz="912813" eaLnBrk="0" hangingPunct="0">
              <a:defRPr/>
            </a:pPr>
            <a:r>
              <a:rPr lang="pl-PL" b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t>NCN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9" name="Objaśnienie prostokątne zaokrąglone 18"/>
          <p:cNvSpPr>
            <a:spLocks noChangeArrowheads="1"/>
          </p:cNvSpPr>
          <p:nvPr/>
        </p:nvSpPr>
        <p:spPr bwMode="auto">
          <a:xfrm>
            <a:off x="2004487" y="4746501"/>
            <a:ext cx="909638" cy="611188"/>
          </a:xfrm>
          <a:prstGeom prst="wedgeRoundRectCallout">
            <a:avLst>
              <a:gd name="adj1" fmla="val -21468"/>
              <a:gd name="adj2" fmla="val 137167"/>
              <a:gd name="adj3" fmla="val 16667"/>
            </a:avLst>
          </a:prstGeom>
          <a:solidFill>
            <a:srgbClr val="CCECFF"/>
          </a:solidFill>
          <a:ln w="9525">
            <a:solidFill>
              <a:srgbClr val="7D3A0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23" tIns="45710" rIns="91423" bIns="45710" anchor="ctr"/>
          <a:lstStyle/>
          <a:p>
            <a:pPr algn="ctr" defTabSz="912813" eaLnBrk="0" hangingPunct="0">
              <a:defRPr/>
            </a:pPr>
            <a:r>
              <a:rPr lang="pl-PL" b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t>PBS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20" name="Objaśnienie prostokątne zaokrąglone 19"/>
          <p:cNvSpPr>
            <a:spLocks noChangeArrowheads="1"/>
          </p:cNvSpPr>
          <p:nvPr/>
        </p:nvSpPr>
        <p:spPr bwMode="auto">
          <a:xfrm>
            <a:off x="2588048" y="5785143"/>
            <a:ext cx="1428750" cy="582612"/>
          </a:xfrm>
          <a:prstGeom prst="wedgeRoundRectCallout">
            <a:avLst>
              <a:gd name="adj1" fmla="val 25035"/>
              <a:gd name="adj2" fmla="val -156614"/>
              <a:gd name="adj3" fmla="val 16667"/>
            </a:avLst>
          </a:prstGeom>
          <a:solidFill>
            <a:srgbClr val="CCECFF"/>
          </a:solidFill>
          <a:ln w="9525">
            <a:solidFill>
              <a:srgbClr val="7D3A0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23" tIns="45710" rIns="91423" bIns="45710" anchor="ctr"/>
          <a:lstStyle/>
          <a:p>
            <a:pPr marL="174625" indent="-174625" algn="ctr" defTabSz="912813" eaLnBrk="0" hangingPunct="0">
              <a:lnSpc>
                <a:spcPct val="120000"/>
              </a:lnSpc>
              <a:buSzPct val="100000"/>
              <a:defRPr/>
            </a:pPr>
            <a:r>
              <a:rPr lang="pl-PL" b="1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t>BridgeAlfa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t> </a:t>
            </a:r>
            <a:endParaRPr lang="en-GB" b="1" dirty="0">
              <a:solidFill>
                <a:srgbClr val="000000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736073" y="404664"/>
            <a:ext cx="8218487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5000"/>
              </a:lnSpc>
              <a:defRPr/>
            </a:pPr>
            <a:r>
              <a:rPr lang="pl-PL" sz="2800" b="1" noProof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charset="0"/>
              </a:rPr>
              <a:t>Model biznesowy komercjalizacji IP</a:t>
            </a:r>
          </a:p>
          <a:p>
            <a:pPr algn="l">
              <a:spcBef>
                <a:spcPct val="20000"/>
              </a:spcBef>
              <a:defRPr/>
            </a:pPr>
            <a:r>
              <a:rPr lang="pl-PL" sz="2400" noProof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  <a:sym typeface="Arial" charset="0"/>
              </a:rPr>
              <a:t>System budowany przez </a:t>
            </a:r>
            <a:r>
              <a:rPr lang="pl-PL" sz="2400" noProof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  <a:sym typeface="Arial" charset="0"/>
              </a:rPr>
              <a:t>NCBiR/PARP </a:t>
            </a:r>
            <a:r>
              <a:rPr lang="pl-PL" sz="2400" noProof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  <a:sym typeface="Arial" charset="0"/>
              </a:rPr>
              <a:t>na lata 2014-2020</a:t>
            </a:r>
            <a:endParaRPr lang="pl-PL" sz="2400" noProof="1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  <a:sym typeface="Arial" charset="0"/>
            </a:endParaRPr>
          </a:p>
        </p:txBody>
      </p:sp>
      <p:sp>
        <p:nvSpPr>
          <p:cNvPr id="22" name="Objaśnienie prostokątne zaokrąglone 21"/>
          <p:cNvSpPr>
            <a:spLocks noChangeArrowheads="1"/>
          </p:cNvSpPr>
          <p:nvPr/>
        </p:nvSpPr>
        <p:spPr bwMode="auto">
          <a:xfrm>
            <a:off x="4001562" y="3954926"/>
            <a:ext cx="1781968" cy="582612"/>
          </a:xfrm>
          <a:prstGeom prst="wedgeRoundRectCallout">
            <a:avLst>
              <a:gd name="adj1" fmla="val 25035"/>
              <a:gd name="adj2" fmla="val -156614"/>
              <a:gd name="adj3" fmla="val 16667"/>
            </a:avLst>
          </a:prstGeom>
          <a:solidFill>
            <a:srgbClr val="CCECFF"/>
          </a:solidFill>
          <a:ln w="9525">
            <a:solidFill>
              <a:srgbClr val="7D3A0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lIns="91423" tIns="45710" rIns="91423" bIns="45710" anchor="ctr"/>
          <a:lstStyle/>
          <a:p>
            <a:pPr marL="174625" indent="-174625" algn="ctr" defTabSz="912813" eaLnBrk="0" hangingPunct="0">
              <a:lnSpc>
                <a:spcPct val="120000"/>
              </a:lnSpc>
              <a:buSzPct val="100000"/>
              <a:defRPr/>
            </a:pPr>
            <a:r>
              <a:rPr lang="pl-PL" b="1" dirty="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t>Demonstrator +</a:t>
            </a:r>
            <a:endParaRPr lang="en-GB" b="1" dirty="0">
              <a:solidFill>
                <a:srgbClr val="000000"/>
              </a:solidFill>
              <a:latin typeface="Calibri" pitchFamily="34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578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7550" y="421668"/>
            <a:ext cx="8435181" cy="647700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Strategia inteligentnej specjalizacji (RIS3)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9" name="Symbol zastępczy tekstu 3"/>
          <p:cNvSpPr txBox="1">
            <a:spLocks/>
          </p:cNvSpPr>
          <p:nvPr/>
        </p:nvSpPr>
        <p:spPr>
          <a:xfrm>
            <a:off x="658618" y="1340768"/>
            <a:ext cx="8352928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Analizuje </a:t>
            </a:r>
            <a:r>
              <a:rPr lang="pl-PL" sz="2000" dirty="0">
                <a:solidFill>
                  <a:schemeClr val="accent4">
                    <a:lumMod val="10000"/>
                  </a:schemeClr>
                </a:solidFill>
              </a:rPr>
              <a:t>jak wzmocnić lokalne sektory gospodarcze dzięki innowacjom oraz jakie nowe obszary gospodarcze mogą się rozwijać dzięki procesowi przedsiębiorczego odkrywania i tam koncentruje środki finansowe, 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</a:rPr>
              <a:t>Opiera się na „porozumieniu na rzecz wzrostu” pomiędzy sektorem prywatnym i publicznym, 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</a:rPr>
              <a:t>Monitoruje na bieżąco wdrażanie polityki innowacyjności i jej efektów gospodarczych oraz przejrzyste kluczowe wskaźniki sukcesu (KPI): konkurencyjność, miejsca pracy, atrakcyjność inwestycyjna regionu, łącząc w tym procesie interesariuszy z sektora prywatnego </a:t>
            </a: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i </a:t>
            </a:r>
            <a:r>
              <a:rPr lang="pl-PL" sz="2000" dirty="0">
                <a:solidFill>
                  <a:schemeClr val="accent4">
                    <a:lumMod val="10000"/>
                  </a:schemeClr>
                </a:solidFill>
              </a:rPr>
              <a:t>publicznego, 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</a:rPr>
              <a:t>J</a:t>
            </a: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est </a:t>
            </a:r>
            <a:r>
              <a:rPr lang="pl-PL" sz="2000" dirty="0">
                <a:solidFill>
                  <a:schemeClr val="accent4">
                    <a:lumMod val="10000"/>
                  </a:schemeClr>
                </a:solidFill>
              </a:rPr>
              <a:t>zwięzła i zrozumiała dla opinii publicznej, napisana jasnym, niespecjalistycznym </a:t>
            </a: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językiem.</a:t>
            </a:r>
            <a:endParaRPr lang="pl-PL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67342" y="344917"/>
            <a:ext cx="8280400" cy="1025525"/>
          </a:xfrm>
        </p:spPr>
        <p:txBody>
          <a:bodyPr/>
          <a:lstStyle/>
          <a:p>
            <a:pPr algn="l">
              <a:defRPr/>
            </a:pP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Inteligentna specjalizacja</a:t>
            </a:r>
            <a:b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</a:b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Przykład Finlandii – model Esko </a:t>
            </a:r>
            <a:r>
              <a:rPr lang="pl-PL" sz="2800" b="1" dirty="0" err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Aho</a:t>
            </a:r>
            <a:endParaRPr lang="pl-PL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779838" y="4402138"/>
            <a:ext cx="2160587" cy="2163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611188" y="3827463"/>
            <a:ext cx="2160587" cy="2165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804025" y="3800475"/>
            <a:ext cx="2160588" cy="2163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11188" y="4408488"/>
            <a:ext cx="2160587" cy="119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Podstawowy sektor tradycyjnej gospodarki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794125" y="4929188"/>
            <a:ext cx="2160588" cy="1193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Podstawowy sektor tradycyjnej gospodarki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804025" y="4408488"/>
            <a:ext cx="2160588" cy="119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Podstawowy sektor tradycyjnej gospodarki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C</a:t>
            </a:r>
          </a:p>
        </p:txBody>
      </p:sp>
      <p:sp>
        <p:nvSpPr>
          <p:cNvPr id="12" name="Elipsa 11"/>
          <p:cNvSpPr/>
          <p:nvPr/>
        </p:nvSpPr>
        <p:spPr>
          <a:xfrm>
            <a:off x="1952625" y="1989138"/>
            <a:ext cx="5545138" cy="1533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957388" y="2413000"/>
            <a:ext cx="5543550" cy="566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Inteligentna specjalizacja</a:t>
            </a:r>
          </a:p>
        </p:txBody>
      </p:sp>
      <p:sp>
        <p:nvSpPr>
          <p:cNvPr id="14" name="Strzałka w górę 13"/>
          <p:cNvSpPr/>
          <p:nvPr/>
        </p:nvSpPr>
        <p:spPr>
          <a:xfrm rot="1828226">
            <a:off x="1897063" y="3308350"/>
            <a:ext cx="1322387" cy="666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Strzałka w górę 14"/>
          <p:cNvSpPr/>
          <p:nvPr/>
        </p:nvSpPr>
        <p:spPr>
          <a:xfrm>
            <a:off x="4198938" y="3641725"/>
            <a:ext cx="1322387" cy="666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Strzałka w górę 15"/>
          <p:cNvSpPr/>
          <p:nvPr/>
        </p:nvSpPr>
        <p:spPr>
          <a:xfrm rot="19519581">
            <a:off x="6483350" y="3282950"/>
            <a:ext cx="1322388" cy="666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1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697288" y="4514850"/>
            <a:ext cx="2105025" cy="2116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611188" y="4552950"/>
            <a:ext cx="2105025" cy="2116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643688" y="4525963"/>
            <a:ext cx="2105025" cy="2116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11188" y="5119688"/>
            <a:ext cx="2105025" cy="116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Podstawowy sektor tradycyjnej gospodarki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697288" y="5119688"/>
            <a:ext cx="2105025" cy="116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Podstawowy sektor tradycyjnej gospodarki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B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643688" y="5119688"/>
            <a:ext cx="2105025" cy="1166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Podstawowy sektor tradycyjnej gospodarki</a:t>
            </a:r>
          </a:p>
          <a:p>
            <a:pPr algn="ctr">
              <a:defRPr/>
            </a:pPr>
            <a:r>
              <a:rPr lang="pl-PL" sz="2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C</a:t>
            </a:r>
          </a:p>
        </p:txBody>
      </p:sp>
      <p:sp>
        <p:nvSpPr>
          <p:cNvPr id="10" name="Elipsa 9"/>
          <p:cNvSpPr/>
          <p:nvPr/>
        </p:nvSpPr>
        <p:spPr>
          <a:xfrm>
            <a:off x="2189163" y="3276600"/>
            <a:ext cx="1649412" cy="1500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5241925" y="3276600"/>
            <a:ext cx="1543050" cy="1500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189163" y="3589338"/>
            <a:ext cx="1684337" cy="874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Inteligentna specjalizacja</a:t>
            </a:r>
          </a:p>
          <a:p>
            <a:pPr algn="ctr">
              <a:defRPr/>
            </a:pP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X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170488" y="3643313"/>
            <a:ext cx="1684337" cy="87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Inteligentna specjalizacja</a:t>
            </a:r>
          </a:p>
          <a:p>
            <a:pPr algn="ctr">
              <a:defRPr/>
            </a:pP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Y</a:t>
            </a:r>
          </a:p>
        </p:txBody>
      </p:sp>
      <p:sp>
        <p:nvSpPr>
          <p:cNvPr id="13" name="Elipsa 12"/>
          <p:cNvSpPr/>
          <p:nvPr/>
        </p:nvSpPr>
        <p:spPr>
          <a:xfrm>
            <a:off x="611188" y="1633538"/>
            <a:ext cx="3016250" cy="116046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556250" y="1633538"/>
            <a:ext cx="3016250" cy="1160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5802313" y="1908175"/>
            <a:ext cx="2770187" cy="61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Wiedza spoza Regionu, </a:t>
            </a:r>
            <a:b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</a:b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w tym z zagranicy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55650" y="1757363"/>
            <a:ext cx="27289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Technologie ICT</a:t>
            </a:r>
          </a:p>
          <a:p>
            <a:pPr algn="ctr">
              <a:defRPr/>
            </a:pP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oraz regionalne sektory </a:t>
            </a:r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„pomocnicze”</a:t>
            </a:r>
            <a:endParaRPr lang="pl-PL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17" name="Strzałka zakrzywiona w prawo 16"/>
          <p:cNvSpPr/>
          <p:nvPr/>
        </p:nvSpPr>
        <p:spPr>
          <a:xfrm rot="9094116">
            <a:off x="6932613" y="3430588"/>
            <a:ext cx="531812" cy="1193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trzałka zakrzywiona w prawo 18"/>
          <p:cNvSpPr/>
          <p:nvPr/>
        </p:nvSpPr>
        <p:spPr>
          <a:xfrm rot="9022414">
            <a:off x="3987800" y="3408363"/>
            <a:ext cx="531813" cy="1193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Strzałka zakrzywiona w lewo 19"/>
          <p:cNvSpPr/>
          <p:nvPr/>
        </p:nvSpPr>
        <p:spPr>
          <a:xfrm rot="13470685">
            <a:off x="1427163" y="3351213"/>
            <a:ext cx="473075" cy="12747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trzałka zakrzywiona w lewo 20"/>
          <p:cNvSpPr/>
          <p:nvPr/>
        </p:nvSpPr>
        <p:spPr>
          <a:xfrm rot="12561709">
            <a:off x="4772025" y="3246438"/>
            <a:ext cx="473075" cy="12747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Strzałka w dół 22"/>
          <p:cNvSpPr/>
          <p:nvPr/>
        </p:nvSpPr>
        <p:spPr>
          <a:xfrm rot="20556418">
            <a:off x="2495550" y="2728913"/>
            <a:ext cx="525463" cy="54927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 rot="1236045">
            <a:off x="6215063" y="2754313"/>
            <a:ext cx="527050" cy="5873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Strzałka w dół 24"/>
          <p:cNvSpPr/>
          <p:nvPr/>
        </p:nvSpPr>
        <p:spPr>
          <a:xfrm rot="3560726">
            <a:off x="4428332" y="1799431"/>
            <a:ext cx="512762" cy="23209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Strzałka w dół 25"/>
          <p:cNvSpPr/>
          <p:nvPr/>
        </p:nvSpPr>
        <p:spPr>
          <a:xfrm rot="18242548">
            <a:off x="4225925" y="1778001"/>
            <a:ext cx="511175" cy="23812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3884613" y="1125538"/>
            <a:ext cx="1487487" cy="1395412"/>
          </a:xfrm>
          <a:prstGeom prst="ellipse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4068763" y="1589088"/>
            <a:ext cx="1362075" cy="43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Nauka</a:t>
            </a:r>
          </a:p>
        </p:txBody>
      </p:sp>
      <p:sp>
        <p:nvSpPr>
          <p:cNvPr id="18" name="Strzałka w dół 17"/>
          <p:cNvSpPr/>
          <p:nvPr/>
        </p:nvSpPr>
        <p:spPr>
          <a:xfrm rot="2031231">
            <a:off x="3546475" y="2209800"/>
            <a:ext cx="500063" cy="133508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" name="Strzałka w dół 30"/>
          <p:cNvSpPr/>
          <p:nvPr/>
        </p:nvSpPr>
        <p:spPr>
          <a:xfrm rot="19813162">
            <a:off x="5129213" y="2262188"/>
            <a:ext cx="501650" cy="120491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ytuł 1"/>
          <p:cNvSpPr txBox="1">
            <a:spLocks/>
          </p:cNvSpPr>
          <p:nvPr/>
        </p:nvSpPr>
        <p:spPr>
          <a:xfrm>
            <a:off x="863080" y="98918"/>
            <a:ext cx="8280920" cy="102582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Identyfikacja inteligentnej specjalizacji </a:t>
            </a:r>
            <a:br>
              <a:rPr lang="pl-PL" sz="2800" b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</a:br>
            <a:r>
              <a:rPr lang="pl-PL" sz="2800" b="1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w regionie</a:t>
            </a:r>
            <a:endParaRPr lang="pl-PL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1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3080" y="98918"/>
            <a:ext cx="8280920" cy="1025826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Sektor tradycyjny vs. sektor inteligentny</a:t>
            </a:r>
            <a:endParaRPr lang="pl-PL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3275856" y="2420888"/>
            <a:ext cx="216024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3270395" y="2996952"/>
            <a:ext cx="21602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Podstawowy sektor tradycyjnej gospodarki</a:t>
            </a:r>
          </a:p>
          <a:p>
            <a:pPr algn="ctr"/>
            <a:r>
              <a:rPr lang="pl-PL" sz="2000" b="1" dirty="0">
                <a:solidFill>
                  <a:schemeClr val="accent4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83568" y="5373216"/>
            <a:ext cx="8220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chemeClr val="accent4">
                    <a:lumMod val="10000"/>
                  </a:schemeClr>
                </a:solidFill>
              </a:rPr>
              <a:t>Wydobycie surowców</a:t>
            </a:r>
          </a:p>
          <a:p>
            <a:pPr marL="285750" indent="-285750">
              <a:buFontTx/>
              <a:buChar char="-"/>
            </a:pPr>
            <a:r>
              <a:rPr lang="pl-PL" sz="2000" b="1" dirty="0" smtClean="0">
                <a:solidFill>
                  <a:schemeClr val="accent4">
                    <a:lumMod val="10000"/>
                  </a:schemeClr>
                </a:solidFill>
              </a:rPr>
              <a:t>Sprzedaż surowców lub półproduktów niskoprzetworzonych</a:t>
            </a:r>
            <a:endParaRPr lang="pl-PL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Strzałka w lewo 21"/>
          <p:cNvSpPr/>
          <p:nvPr/>
        </p:nvSpPr>
        <p:spPr>
          <a:xfrm rot="1468121">
            <a:off x="1387525" y="2204864"/>
            <a:ext cx="2160240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 w lewo 32"/>
          <p:cNvSpPr/>
          <p:nvPr/>
        </p:nvSpPr>
        <p:spPr>
          <a:xfrm rot="8867895">
            <a:off x="5127966" y="2167744"/>
            <a:ext cx="157023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trzałka w dół 33"/>
          <p:cNvSpPr/>
          <p:nvPr/>
        </p:nvSpPr>
        <p:spPr>
          <a:xfrm rot="17784580">
            <a:off x="5187159" y="3871503"/>
            <a:ext cx="864096" cy="713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ole tekstowe 34"/>
          <p:cNvSpPr txBox="1"/>
          <p:nvPr/>
        </p:nvSpPr>
        <p:spPr>
          <a:xfrm>
            <a:off x="6012160" y="414908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Sprzedaż odbiorcom w Regionie, dalsze przetwarzanie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6662846" y="147074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Sprzedaż odbiorcom poza Regionem, </a:t>
            </a:r>
            <a:b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w Polsce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683568" y="120145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Eksport poza Polskę (Austria, Niemcy)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3080" y="98918"/>
            <a:ext cx="8280920" cy="1025826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Sektor tradycyjny vs. sektor inteligentny</a:t>
            </a:r>
            <a:endParaRPr lang="pl-PL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1547664" y="1883186"/>
            <a:ext cx="4635060" cy="2602353"/>
            <a:chOff x="2788874" y="2397547"/>
            <a:chExt cx="4635060" cy="2602353"/>
          </a:xfrm>
        </p:grpSpPr>
        <p:sp>
          <p:nvSpPr>
            <p:cNvPr id="29" name="Elipsa 28"/>
            <p:cNvSpPr/>
            <p:nvPr/>
          </p:nvSpPr>
          <p:spPr>
            <a:xfrm>
              <a:off x="3275856" y="2420888"/>
              <a:ext cx="2160240" cy="22322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3270395" y="2996952"/>
              <a:ext cx="216024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accent4">
                      <a:lumMod val="10000"/>
                    </a:schemeClr>
                  </a:solidFill>
                </a:rPr>
                <a:t>Podstawowy sektor tradycyjnej gospodarki</a:t>
              </a:r>
            </a:p>
            <a:p>
              <a:pPr algn="ctr"/>
              <a:r>
                <a:rPr lang="pl-PL" sz="2000" b="1" dirty="0">
                  <a:solidFill>
                    <a:schemeClr val="accent4">
                      <a:lumMod val="10000"/>
                    </a:schemeClr>
                  </a:solidFill>
                </a:rPr>
                <a:t>A</a:t>
              </a:r>
            </a:p>
          </p:txBody>
        </p:sp>
        <p:sp>
          <p:nvSpPr>
            <p:cNvPr id="22" name="Strzałka w lewo 21"/>
            <p:cNvSpPr/>
            <p:nvPr/>
          </p:nvSpPr>
          <p:spPr>
            <a:xfrm rot="1468121">
              <a:off x="2788874" y="2508725"/>
              <a:ext cx="693002" cy="6480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Strzałka w lewo 32"/>
            <p:cNvSpPr/>
            <p:nvPr/>
          </p:nvSpPr>
          <p:spPr>
            <a:xfrm rot="8867895">
              <a:off x="5194299" y="2397547"/>
              <a:ext cx="707777" cy="6480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Strzałka w dół 33"/>
            <p:cNvSpPr/>
            <p:nvPr/>
          </p:nvSpPr>
          <p:spPr>
            <a:xfrm rot="17784580">
              <a:off x="5871381" y="3447346"/>
              <a:ext cx="864096" cy="22410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5" name="pole tekstowe 34"/>
          <p:cNvSpPr txBox="1"/>
          <p:nvPr/>
        </p:nvSpPr>
        <p:spPr>
          <a:xfrm>
            <a:off x="6012160" y="336038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Sprzedaż odbiorcom w Regionie, dalsze przetwarzanie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4788024" y="1201457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Sprzedaż odbiorcom poza Regionem, </a:t>
            </a:r>
            <a:b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w Polsce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539552" y="125069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Eksport poza Polskę (Austria, Niemcy)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6012160" y="4293096"/>
            <a:ext cx="1584176" cy="1582036"/>
          </a:xfrm>
          <a:prstGeom prst="ellipse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5940152" y="462244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Inteligentna specjalizacja</a:t>
            </a:r>
          </a:p>
          <a:p>
            <a:pPr algn="ctr"/>
            <a:r>
              <a:rPr lang="pl-PL" b="1" dirty="0">
                <a:solidFill>
                  <a:schemeClr val="accent4">
                    <a:lumMod val="10000"/>
                  </a:schemeClr>
                </a:solidFill>
              </a:rPr>
              <a:t>X</a:t>
            </a:r>
          </a:p>
        </p:txBody>
      </p:sp>
      <p:sp>
        <p:nvSpPr>
          <p:cNvPr id="15" name="Elipsa 14"/>
          <p:cNvSpPr/>
          <p:nvPr/>
        </p:nvSpPr>
        <p:spPr>
          <a:xfrm>
            <a:off x="7910492" y="4509120"/>
            <a:ext cx="1152128" cy="11521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6842866" y="5854427"/>
            <a:ext cx="1944216" cy="7026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4178762" y="5842126"/>
            <a:ext cx="2332766" cy="7149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057122" y="4938835"/>
            <a:ext cx="100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Nauka</a:t>
            </a:r>
            <a:endParaRPr lang="pl-PL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378446" y="6014946"/>
            <a:ext cx="100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ICT</a:t>
            </a:r>
            <a:endParaRPr lang="pl-PL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306977" y="6021096"/>
            <a:ext cx="20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Import wiedzy</a:t>
            </a:r>
            <a:endParaRPr lang="pl-PL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8" name="Łącznik prosty ze strzałką 7"/>
          <p:cNvCxnSpPr>
            <a:stCxn id="17" idx="7"/>
            <a:endCxn id="13" idx="3"/>
          </p:cNvCxnSpPr>
          <p:nvPr/>
        </p:nvCxnSpPr>
        <p:spPr>
          <a:xfrm flipV="1">
            <a:off x="6169902" y="5643448"/>
            <a:ext cx="74255" cy="303383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7340439" y="5643448"/>
            <a:ext cx="289898" cy="213884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 flipV="1">
            <a:off x="7463293" y="4666510"/>
            <a:ext cx="593829" cy="5539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trzałka w lewo 23"/>
          <p:cNvSpPr/>
          <p:nvPr/>
        </p:nvSpPr>
        <p:spPr>
          <a:xfrm>
            <a:off x="3275856" y="4825210"/>
            <a:ext cx="2753364" cy="519947"/>
          </a:xfrm>
          <a:prstGeom prst="leftArrow">
            <a:avLst/>
          </a:prstGeom>
          <a:solidFill>
            <a:srgbClr val="FFFF00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539552" y="476201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Eksport produktów </a:t>
            </a:r>
            <a:r>
              <a:rPr lang="pl-PL" dirty="0" err="1" smtClean="0">
                <a:solidFill>
                  <a:schemeClr val="accent4">
                    <a:lumMod val="10000"/>
                  </a:schemeClr>
                </a:solidFill>
              </a:rPr>
              <a:t>wysokoprzetworzonych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4" grpId="0"/>
      <p:bldP spid="19" grpId="0"/>
      <p:bldP spid="20" grpId="0"/>
      <p:bldP spid="24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2"/>
          <p:cNvSpPr>
            <a:spLocks noChangeArrowheads="1"/>
          </p:cNvSpPr>
          <p:nvPr/>
        </p:nvSpPr>
        <p:spPr bwMode="auto">
          <a:xfrm>
            <a:off x="683568" y="188640"/>
            <a:ext cx="8280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altLang="pl-PL" sz="2800" b="1" dirty="0" smtClean="0">
                <a:solidFill>
                  <a:schemeClr val="accent4">
                    <a:lumMod val="10000"/>
                  </a:schemeClr>
                </a:solidFill>
              </a:rPr>
              <a:t>Produkcja </a:t>
            </a:r>
            <a:r>
              <a:rPr lang="pl-PL" altLang="pl-PL" sz="2800" b="1" dirty="0">
                <a:solidFill>
                  <a:schemeClr val="accent4">
                    <a:lumMod val="10000"/>
                  </a:schemeClr>
                </a:solidFill>
              </a:rPr>
              <a:t>i zastosowanie pierwiastków „</a:t>
            </a:r>
            <a:r>
              <a:rPr lang="pl-PL" altLang="pl-PL" sz="2800" b="1" dirty="0" err="1">
                <a:solidFill>
                  <a:schemeClr val="accent4">
                    <a:lumMod val="10000"/>
                  </a:schemeClr>
                </a:solidFill>
              </a:rPr>
              <a:t>okołomiedziowych</a:t>
            </a:r>
            <a:r>
              <a:rPr lang="pl-PL" altLang="pl-PL" sz="2800" b="1" dirty="0">
                <a:solidFill>
                  <a:schemeClr val="accent4">
                    <a:lumMod val="10000"/>
                  </a:schemeClr>
                </a:solidFill>
              </a:rPr>
              <a:t>”</a:t>
            </a:r>
          </a:p>
          <a:p>
            <a:pPr>
              <a:defRPr/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Przykład z Dolnego Śląska</a:t>
            </a:r>
            <a:endParaRPr lang="pl-PL" sz="20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8" name="Prostokąt 2"/>
          <p:cNvSpPr>
            <a:spLocks noChangeArrowheads="1"/>
          </p:cNvSpPr>
          <p:nvPr/>
        </p:nvSpPr>
        <p:spPr bwMode="auto">
          <a:xfrm>
            <a:off x="671606" y="1916832"/>
            <a:ext cx="8490987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Grupa KGHM: KGHM International, KGHM </a:t>
            </a:r>
            <a:r>
              <a:rPr lang="pl-PL" altLang="pl-PL" b="1" dirty="0" err="1" smtClean="0">
                <a:solidFill>
                  <a:schemeClr val="accent4">
                    <a:lumMod val="10000"/>
                  </a:schemeClr>
                </a:solidFill>
              </a:rPr>
              <a:t>Cuprum</a:t>
            </a: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, ECOREN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Hydrometalurgia na światowym poziomie (</a:t>
            </a:r>
            <a:r>
              <a:rPr lang="pl-PL" altLang="pl-PL" b="1" dirty="0" err="1" smtClean="0">
                <a:solidFill>
                  <a:schemeClr val="accent4">
                    <a:lumMod val="10000"/>
                  </a:schemeClr>
                </a:solidFill>
              </a:rPr>
              <a:t>PWr</a:t>
            </a: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pl-PL" altLang="pl-PL" b="1" dirty="0" err="1" smtClean="0">
                <a:solidFill>
                  <a:schemeClr val="accent4">
                    <a:lumMod val="10000"/>
                  </a:schemeClr>
                </a:solidFill>
              </a:rPr>
              <a:t>UWr</a:t>
            </a: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, PAN)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Dolnośląski Klaster Surowcowy (produkcja nieprzetworzonych surowców)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Dolnośląskie Surowce Skalne 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Laboratoria EIT+ na Praczach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Firmy innowacyjne z obszaru chemii w Parku Technologicznym</a:t>
            </a:r>
          </a:p>
        </p:txBody>
      </p:sp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653013" y="4166261"/>
            <a:ext cx="84909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C00000"/>
                </a:solidFill>
              </a:rPr>
              <a:t>C</a:t>
            </a:r>
            <a:r>
              <a:rPr lang="pl-PL" altLang="pl-PL" b="1" dirty="0" smtClean="0">
                <a:solidFill>
                  <a:srgbClr val="C00000"/>
                </a:solidFill>
              </a:rPr>
              <a:t>hemiczne </a:t>
            </a:r>
            <a:r>
              <a:rPr lang="pl-PL" altLang="pl-PL" b="1" dirty="0">
                <a:solidFill>
                  <a:srgbClr val="C00000"/>
                </a:solidFill>
              </a:rPr>
              <a:t>metody metalurgiczne </a:t>
            </a:r>
            <a:r>
              <a:rPr lang="pl-PL" altLang="pl-PL" b="1" dirty="0" smtClean="0">
                <a:solidFill>
                  <a:srgbClr val="C00000"/>
                </a:solidFill>
              </a:rPr>
              <a:t>do wydobycia </a:t>
            </a:r>
            <a:r>
              <a:rPr lang="pl-PL" altLang="pl-PL" b="1" dirty="0">
                <a:solidFill>
                  <a:srgbClr val="C00000"/>
                </a:solidFill>
              </a:rPr>
              <a:t>pierwiastków i związków chemicznych z dolnośląskich surowców </a:t>
            </a:r>
            <a:r>
              <a:rPr lang="pl-PL" altLang="pl-PL" b="1" dirty="0" smtClean="0">
                <a:solidFill>
                  <a:srgbClr val="C00000"/>
                </a:solidFill>
              </a:rPr>
              <a:t>mineralnych i odpadów</a:t>
            </a:r>
            <a:endParaRPr lang="pl-PL" altLang="pl-PL" b="1" dirty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C00000"/>
                </a:solidFill>
              </a:rPr>
              <a:t>Z</a:t>
            </a:r>
            <a:r>
              <a:rPr lang="pl-PL" altLang="pl-PL" b="1" dirty="0" smtClean="0">
                <a:solidFill>
                  <a:srgbClr val="C00000"/>
                </a:solidFill>
              </a:rPr>
              <a:t>wiązki chemiczne oparte na Re (katalizatory, biochemia)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C00000"/>
                </a:solidFill>
              </a:rPr>
              <a:t>Z</a:t>
            </a:r>
            <a:r>
              <a:rPr lang="pl-PL" altLang="pl-PL" b="1" dirty="0" smtClean="0">
                <a:solidFill>
                  <a:srgbClr val="C00000"/>
                </a:solidFill>
              </a:rPr>
              <a:t>astosowania </a:t>
            </a:r>
            <a:r>
              <a:rPr lang="pl-PL" altLang="pl-PL" b="1" dirty="0" err="1" smtClean="0">
                <a:solidFill>
                  <a:srgbClr val="C00000"/>
                </a:solidFill>
              </a:rPr>
              <a:t>nanosrebra</a:t>
            </a:r>
            <a:r>
              <a:rPr lang="pl-PL" altLang="pl-PL" b="1" dirty="0" smtClean="0">
                <a:solidFill>
                  <a:srgbClr val="C00000"/>
                </a:solidFill>
              </a:rPr>
              <a:t> w materiałach funkcjonalnych i inteligentnych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C00000"/>
                </a:solidFill>
              </a:rPr>
              <a:t>W</a:t>
            </a:r>
            <a:r>
              <a:rPr lang="pl-PL" altLang="pl-PL" b="1" dirty="0" smtClean="0">
                <a:solidFill>
                  <a:srgbClr val="C00000"/>
                </a:solidFill>
              </a:rPr>
              <a:t>yroby artystyczne i użytkowe z miedzi (np. </a:t>
            </a:r>
            <a:r>
              <a:rPr lang="pl-PL" altLang="pl-PL" b="1" dirty="0" err="1" smtClean="0">
                <a:solidFill>
                  <a:srgbClr val="C00000"/>
                </a:solidFill>
              </a:rPr>
              <a:t>Zieta</a:t>
            </a:r>
            <a:r>
              <a:rPr lang="pl-PL" altLang="pl-PL" b="1" dirty="0" smtClean="0">
                <a:solidFill>
                  <a:srgbClr val="C00000"/>
                </a:solidFill>
              </a:rPr>
              <a:t> Design)</a:t>
            </a:r>
            <a:endParaRPr lang="pl-PL" altLang="pl-PL" b="1" dirty="0">
              <a:solidFill>
                <a:srgbClr val="C00000"/>
              </a:solidFill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>
                <a:solidFill>
                  <a:srgbClr val="C00000"/>
                </a:solidFill>
              </a:rPr>
              <a:t>E</a:t>
            </a:r>
            <a:r>
              <a:rPr lang="pl-PL" altLang="pl-PL" b="1" dirty="0" smtClean="0">
                <a:solidFill>
                  <a:srgbClr val="C00000"/>
                </a:solidFill>
              </a:rPr>
              <a:t>lementy konstrukcyjne specjalnego przeznaczenia z miedzi</a:t>
            </a:r>
            <a:endParaRPr lang="pl-PL" alt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855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2"/>
          <p:cNvSpPr>
            <a:spLocks noChangeArrowheads="1"/>
          </p:cNvSpPr>
          <p:nvPr/>
        </p:nvSpPr>
        <p:spPr bwMode="auto">
          <a:xfrm>
            <a:off x="767532" y="188640"/>
            <a:ext cx="630583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altLang="pl-PL" sz="2800" b="1" dirty="0" smtClean="0">
                <a:solidFill>
                  <a:schemeClr val="accent4">
                    <a:lumMod val="10000"/>
                  </a:schemeClr>
                </a:solidFill>
              </a:rPr>
              <a:t>Zastosowania ICT w medycynie</a:t>
            </a:r>
            <a:endParaRPr lang="pl-PL" altLang="pl-PL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Przykład z Dolnego Śląska</a:t>
            </a:r>
            <a:endParaRPr lang="pl-PL" sz="20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8" name="Prostokąt 2"/>
          <p:cNvSpPr>
            <a:spLocks noChangeArrowheads="1"/>
          </p:cNvSpPr>
          <p:nvPr/>
        </p:nvSpPr>
        <p:spPr bwMode="auto">
          <a:xfrm>
            <a:off x="645852" y="1255923"/>
            <a:ext cx="8490987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Uniwersytet Medyczny</a:t>
            </a:r>
            <a:r>
              <a:rPr lang="pl-PL" altLang="pl-PL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i Politechnika Wrocławska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Infrastruktura EIT+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Firmy informatyczne (polskie)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Firmy MŚP w sektorze elektronika, optoelektronika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Klaster e- Zdrowie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Data Techno Park sp. z o.o.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Największe w Polsce </a:t>
            </a:r>
            <a:r>
              <a:rPr lang="pl-PL" altLang="pl-PL" b="1" dirty="0" err="1" smtClean="0">
                <a:solidFill>
                  <a:schemeClr val="accent4">
                    <a:lumMod val="10000"/>
                  </a:schemeClr>
                </a:solidFill>
              </a:rPr>
              <a:t>Medical</a:t>
            </a: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 Data Center (kwiecień 2014)</a:t>
            </a:r>
          </a:p>
          <a:p>
            <a:pPr marL="177800" indent="-1778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Współpraca z USA (</a:t>
            </a:r>
            <a:r>
              <a:rPr lang="pl-PL" altLang="pl-PL" b="1" dirty="0" err="1" smtClean="0">
                <a:solidFill>
                  <a:schemeClr val="accent4">
                    <a:lumMod val="10000"/>
                  </a:schemeClr>
                </a:solidFill>
              </a:rPr>
              <a:t>Vail</a:t>
            </a:r>
            <a:r>
              <a:rPr lang="pl-PL" altLang="pl-PL" b="1" dirty="0" smtClean="0">
                <a:solidFill>
                  <a:schemeClr val="accent4">
                    <a:lumMod val="10000"/>
                  </a:schemeClr>
                </a:solidFill>
              </a:rPr>
              <a:t>: „Recepta dla Polski”)</a:t>
            </a:r>
          </a:p>
        </p:txBody>
      </p:sp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645851" y="4138195"/>
            <a:ext cx="8490987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rgbClr val="C00000"/>
                </a:solidFill>
              </a:rPr>
              <a:t>Zarządzanie wielkimi bazami danych (genetyka, obrazowanie)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rgbClr val="C00000"/>
                </a:solidFill>
              </a:rPr>
              <a:t>Zaawansowane zabezpieczenia baz danych, kryptografia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err="1" smtClean="0">
                <a:solidFill>
                  <a:srgbClr val="C00000"/>
                </a:solidFill>
              </a:rPr>
              <a:t>Telemedyczne</a:t>
            </a:r>
            <a:r>
              <a:rPr lang="pl-PL" altLang="pl-PL" b="1" dirty="0" smtClean="0">
                <a:solidFill>
                  <a:srgbClr val="C00000"/>
                </a:solidFill>
              </a:rPr>
              <a:t> techniki diagnostyczne 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rgbClr val="C00000"/>
                </a:solidFill>
              </a:rPr>
              <a:t>Urządzenia diagnostyki medycznej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rgbClr val="C00000"/>
                </a:solidFill>
              </a:rPr>
              <a:t>Medycyna regeneracyjna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b="1" dirty="0" smtClean="0">
                <a:solidFill>
                  <a:srgbClr val="C00000"/>
                </a:solidFill>
              </a:rPr>
              <a:t>Technologie czujnikowe do monitoringu pacjenta</a:t>
            </a:r>
            <a:endParaRPr lang="pl-PL" altLang="pl-PL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369" y="1772816"/>
            <a:ext cx="2026876" cy="152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09" y="404664"/>
            <a:ext cx="205743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299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971600" y="548680"/>
            <a:ext cx="7704138" cy="1008062"/>
          </a:xfrm>
        </p:spPr>
        <p:txBody>
          <a:bodyPr/>
          <a:lstStyle/>
          <a:p>
            <a:pPr>
              <a:defRPr/>
            </a:pPr>
            <a:r>
              <a:rPr lang="pl-PL" sz="2800" b="1" dirty="0" smtClean="0">
                <a:ea typeface="+mj-ea"/>
                <a:cs typeface="Arial" charset="0"/>
              </a:rPr>
              <a:t>Inteligentny przemysł metalowy</a:t>
            </a:r>
            <a:endParaRPr lang="pl-PL" sz="2800" b="1" dirty="0">
              <a:ea typeface="+mj-ea"/>
              <a:cs typeface="Arial" charset="0"/>
            </a:endParaRPr>
          </a:p>
          <a:p>
            <a:pPr>
              <a:defRPr/>
            </a:pPr>
            <a:r>
              <a:rPr lang="pl-PL" dirty="0" smtClean="0"/>
              <a:t>Przykład ze Świętokrzyskiego</a:t>
            </a:r>
            <a:endParaRPr lang="pl-PL" dirty="0"/>
          </a:p>
        </p:txBody>
      </p:sp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611561" y="2204864"/>
            <a:ext cx="842493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Elementy metalowe do samochodów specjalnego (jednostkowego) przeznaczenia</a:t>
            </a:r>
          </a:p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Systemy energetyczne oparte na technologiach hybrydowych zastosowane w energochłonnych technologiach metalurgicznych</a:t>
            </a:r>
          </a:p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Innowacyjne produkty konstrukcyjne i inne z metalu do budownictwa (lekkie konstrukcje metalowe specjalnego przeznaczenia)</a:t>
            </a:r>
          </a:p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Stopy do specjalnych zastosowań, uszlachetnianie powierzchni</a:t>
            </a:r>
          </a:p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Technologie łączenia, w tym laserowe różnych materiałów, z których co najmniej jeden jest metalem</a:t>
            </a:r>
          </a:p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Metaloplastyka i produkty artystyczne i użytkowe z materiałów </a:t>
            </a: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metalowych</a:t>
            </a:r>
          </a:p>
          <a:p>
            <a:pPr marL="273050" lvl="1" indent="-273050">
              <a:spcAft>
                <a:spcPts val="600"/>
              </a:spcAft>
              <a:buClr>
                <a:schemeClr val="accent1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????</a:t>
            </a:r>
            <a:endParaRPr lang="pl-PL" sz="2000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030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904099" y="548680"/>
            <a:ext cx="748883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Kluczowe wyzwanie </a:t>
            </a: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strategii RIS3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755576" y="2204863"/>
            <a:ext cx="8245400" cy="34559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b="1" kern="0" dirty="0" smtClean="0">
                <a:solidFill>
                  <a:srgbClr val="C00000"/>
                </a:solidFill>
              </a:rPr>
              <a:t>Jak najlepiej wykorzystać istniejący potencjał i rdzenne kompetencje regionu (ludzie, gospodarka, nauka, infrastruktura, powiązania na różnych poziomach) do przekształcenia (części) regionalnej gospodarki w inteligentną </a:t>
            </a:r>
            <a:r>
              <a:rPr lang="pl-PL" sz="3200" b="1" kern="0" dirty="0" smtClean="0">
                <a:solidFill>
                  <a:srgbClr val="C00000"/>
                </a:solidFill>
              </a:rPr>
              <a:t/>
            </a:r>
            <a:br>
              <a:rPr lang="pl-PL" sz="3200" b="1" kern="0" dirty="0" smtClean="0">
                <a:solidFill>
                  <a:srgbClr val="C00000"/>
                </a:solidFill>
              </a:rPr>
            </a:br>
            <a:r>
              <a:rPr lang="pl-PL" sz="3200" b="1" kern="0" dirty="0" smtClean="0">
                <a:solidFill>
                  <a:srgbClr val="C00000"/>
                </a:solidFill>
              </a:rPr>
              <a:t>i </a:t>
            </a:r>
            <a:r>
              <a:rPr lang="pl-PL" sz="3200" b="1" kern="0" dirty="0" smtClean="0">
                <a:solidFill>
                  <a:srgbClr val="C00000"/>
                </a:solidFill>
              </a:rPr>
              <a:t>konkurencyjną globalnie.</a:t>
            </a:r>
          </a:p>
        </p:txBody>
      </p:sp>
    </p:spTree>
    <p:extLst>
      <p:ext uri="{BB962C8B-B14F-4D97-AF65-F5344CB8AC3E}">
        <p14:creationId xmlns:p14="http://schemas.microsoft.com/office/powerpoint/2010/main" val="39295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sz="2800" b="1" dirty="0">
                <a:ea typeface="+mj-ea"/>
                <a:cs typeface="Arial" charset="0"/>
              </a:rPr>
              <a:t>Zagadnienia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9"/>
          </p:nvPr>
        </p:nvSpPr>
        <p:spPr>
          <a:xfrm>
            <a:off x="719064" y="1988840"/>
            <a:ext cx="8424936" cy="3600400"/>
          </a:xfrm>
        </p:spPr>
        <p:txBody>
          <a:bodyPr/>
          <a:lstStyle/>
          <a:p>
            <a:pPr marL="273050" indent="-273050"/>
            <a:r>
              <a:rPr lang="pl-PL" sz="2400" b="1" dirty="0" smtClean="0"/>
              <a:t>Cel strategiczny: Gospodarka Oparta na Wiedzy</a:t>
            </a:r>
          </a:p>
          <a:p>
            <a:pPr marL="273050" indent="-273050"/>
            <a:r>
              <a:rPr lang="pl-PL" sz="2400" b="1" dirty="0" smtClean="0"/>
              <a:t>Punkt wyjścia: co osiągnęliśmy w latach 2007-2013</a:t>
            </a:r>
          </a:p>
          <a:p>
            <a:pPr marL="273050" indent="-273050"/>
            <a:r>
              <a:rPr lang="pl-PL" sz="2400" b="1" dirty="0" smtClean="0"/>
              <a:t>Zasadnicze wyzwania </a:t>
            </a:r>
            <a:r>
              <a:rPr lang="pl-PL" sz="2400" b="1" dirty="0"/>
              <a:t>stojące przed </a:t>
            </a:r>
            <a:r>
              <a:rPr lang="pl-PL" sz="2400" b="1" dirty="0" smtClean="0"/>
              <a:t>polskim sektorem B+R+I w </a:t>
            </a:r>
            <a:r>
              <a:rPr lang="pl-PL" sz="2400" b="1" dirty="0"/>
              <a:t>latach </a:t>
            </a:r>
            <a:r>
              <a:rPr lang="pl-PL" sz="2400" b="1" dirty="0" smtClean="0"/>
              <a:t>2014-2020</a:t>
            </a:r>
          </a:p>
          <a:p>
            <a:pPr marL="273050" indent="-273050"/>
            <a:r>
              <a:rPr lang="pl-PL" sz="2400" b="1" dirty="0" smtClean="0"/>
              <a:t>Finasowanie badań i rozwoju</a:t>
            </a:r>
            <a:endParaRPr lang="pl-PL" sz="2400" b="1" dirty="0" smtClean="0"/>
          </a:p>
          <a:p>
            <a:pPr marL="273050" indent="-273050"/>
            <a:r>
              <a:rPr lang="pl-PL" sz="2400" b="1" dirty="0" smtClean="0"/>
              <a:t>Strategia Inteligentnej Specjalizacji: prawdy i mity</a:t>
            </a:r>
          </a:p>
          <a:p>
            <a:pPr marL="273050" indent="-273050"/>
            <a:r>
              <a:rPr lang="pl-PL" sz="2400" b="1" dirty="0" smtClean="0"/>
              <a:t>Program </a:t>
            </a:r>
            <a:r>
              <a:rPr lang="pl-PL" sz="2400" b="1" dirty="0"/>
              <a:t>Operacyjny Innowacyjna Gospodarka vs. Program Operacyjny Inteligentny </a:t>
            </a:r>
            <a:r>
              <a:rPr lang="pl-PL" sz="2400" b="1" dirty="0" smtClean="0"/>
              <a:t>Rozwój</a:t>
            </a:r>
          </a:p>
          <a:p>
            <a:pPr marL="273050" indent="-273050"/>
            <a:r>
              <a:rPr lang="pl-PL" sz="2400" b="1" dirty="0" smtClean="0"/>
              <a:t>Skąd wiadomo, że wdrażamy strategię RIS3 ?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750366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827585" y="477838"/>
            <a:ext cx="424847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Kluczowe wyzwanie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611560" y="2365375"/>
            <a:ext cx="8353053" cy="4492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b="1" kern="0" dirty="0" smtClean="0">
                <a:solidFill>
                  <a:schemeClr val="accent4">
                    <a:lumMod val="10000"/>
                  </a:schemeClr>
                </a:solidFill>
              </a:rPr>
              <a:t>W co zainwestować, żeby nastąpił zwrot z inwestycji i trwały wzrost bez interwencji publicznej ?</a:t>
            </a:r>
          </a:p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l-PL" sz="3200" b="1" kern="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b="1" kern="0" dirty="0" smtClean="0">
                <a:solidFill>
                  <a:schemeClr val="accent4">
                    <a:lumMod val="10000"/>
                  </a:schemeClr>
                </a:solidFill>
              </a:rPr>
              <a:t>Co mierzyć, żeby: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kern="0" dirty="0" smtClean="0">
                <a:solidFill>
                  <a:schemeClr val="accent4">
                    <a:lumMod val="10000"/>
                  </a:schemeClr>
                </a:solidFill>
              </a:rPr>
              <a:t>Pokazać osiąganie celów biznes planu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kern="0" dirty="0" smtClean="0">
                <a:solidFill>
                  <a:schemeClr val="accent4">
                    <a:lumMod val="10000"/>
                  </a:schemeClr>
                </a:solidFill>
              </a:rPr>
              <a:t>Korygować biznes plan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2400" kern="0" dirty="0" smtClean="0">
                <a:solidFill>
                  <a:schemeClr val="accent4">
                    <a:lumMod val="10000"/>
                  </a:schemeClr>
                </a:solidFill>
              </a:rPr>
              <a:t>Szybko reagować na zmiany w otoczeniu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0"/>
            <a:ext cx="42068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2"/>
          <p:cNvSpPr/>
          <p:nvPr/>
        </p:nvSpPr>
        <p:spPr>
          <a:xfrm>
            <a:off x="7812088" y="39688"/>
            <a:ext cx="1331912" cy="941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702488" y="332655"/>
            <a:ext cx="828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Arial" charset="0"/>
              </a:rPr>
              <a:t>PO Inteligentny Rozwój vs PO Innowacyjna Gospodarka: czyli Inwestycja vs Absorpcja</a:t>
            </a:r>
            <a:endParaRPr lang="pl-PL" sz="2800" b="1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6" name="pole tekstowe 1"/>
          <p:cNvSpPr txBox="1">
            <a:spLocks noChangeArrowheads="1"/>
          </p:cNvSpPr>
          <p:nvPr/>
        </p:nvSpPr>
        <p:spPr bwMode="auto">
          <a:xfrm>
            <a:off x="539552" y="1988840"/>
            <a:ext cx="860627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spcAft>
                <a:spcPts val="1200"/>
              </a:spcAft>
            </a:pPr>
            <a:r>
              <a:rPr lang="pl-PL" altLang="pl-PL" sz="3600" b="1" dirty="0" smtClean="0">
                <a:solidFill>
                  <a:srgbClr val="C00000"/>
                </a:solidFill>
                <a:latin typeface="Calibri" pitchFamily="34" charset="0"/>
              </a:rPr>
              <a:t>Komitet inwestycyjny zamiast urzędnika ?</a:t>
            </a:r>
          </a:p>
          <a:p>
            <a:pPr marL="0" indent="0" algn="ctr" eaLnBrk="1" hangingPunct="1">
              <a:spcAft>
                <a:spcPts val="1200"/>
              </a:spcAft>
            </a:pPr>
            <a:endParaRPr lang="pl-PL" altLang="pl-PL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 algn="ctr" eaLnBrk="1" hangingPunct="1">
              <a:spcAft>
                <a:spcPts val="1200"/>
              </a:spcAft>
            </a:pPr>
            <a:r>
              <a:rPr lang="pl-PL" altLang="pl-PL" sz="2800" b="1" dirty="0" smtClean="0">
                <a:solidFill>
                  <a:srgbClr val="C00000"/>
                </a:solidFill>
                <a:latin typeface="Calibri" pitchFamily="34" charset="0"/>
              </a:rPr>
              <a:t>W </a:t>
            </a:r>
            <a:r>
              <a:rPr lang="pl-PL" altLang="pl-PL" sz="2800" b="1" dirty="0">
                <a:solidFill>
                  <a:srgbClr val="C00000"/>
                </a:solidFill>
                <a:latin typeface="Calibri" pitchFamily="34" charset="0"/>
              </a:rPr>
              <a:t>co zainwestować aby wykreować </a:t>
            </a:r>
            <a:r>
              <a:rPr lang="pl-PL" altLang="pl-PL" sz="2800" b="1" dirty="0" smtClean="0">
                <a:solidFill>
                  <a:srgbClr val="C00000"/>
                </a:solidFill>
                <a:latin typeface="Calibri" pitchFamily="34" charset="0"/>
              </a:rPr>
              <a:t>technologie </a:t>
            </a:r>
            <a:br>
              <a:rPr lang="pl-PL" altLang="pl-PL" sz="2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altLang="pl-PL" sz="2800" b="1" dirty="0" smtClean="0">
                <a:solidFill>
                  <a:srgbClr val="C00000"/>
                </a:solidFill>
                <a:latin typeface="Calibri" pitchFamily="34" charset="0"/>
              </a:rPr>
              <a:t>i branże </a:t>
            </a:r>
            <a:r>
              <a:rPr lang="pl-PL" altLang="pl-PL" sz="2800" b="1" dirty="0">
                <a:solidFill>
                  <a:srgbClr val="C00000"/>
                </a:solidFill>
                <a:latin typeface="Calibri" pitchFamily="34" charset="0"/>
              </a:rPr>
              <a:t>rozpoznawalne na globalnym rynku wykorzystujące istniejący potencjał i kompetencje ludzi </a:t>
            </a:r>
            <a:r>
              <a:rPr lang="pl-PL" altLang="pl-PL" sz="2800" b="1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</a:p>
          <a:p>
            <a:pPr marL="0" indent="0" algn="ctr" eaLnBrk="1" hangingPunct="1">
              <a:spcAft>
                <a:spcPts val="1200"/>
              </a:spcAft>
            </a:pPr>
            <a:endParaRPr lang="pl-PL" altLang="pl-PL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 algn="ctr" eaLnBrk="1" hangingPunct="1">
              <a:spcAft>
                <a:spcPts val="1200"/>
              </a:spcAft>
            </a:pPr>
            <a:r>
              <a:rPr lang="pl-PL" altLang="pl-PL" sz="2800" b="1" dirty="0" smtClean="0">
                <a:solidFill>
                  <a:srgbClr val="C00000"/>
                </a:solidFill>
                <a:latin typeface="Calibri" pitchFamily="34" charset="0"/>
              </a:rPr>
              <a:t>Biznes plan, stopa zwrotu, monitorowanie i mechanizm szybkiego reagowania</a:t>
            </a:r>
            <a:endParaRPr lang="pl-PL" altLang="pl-PL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632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971600" y="404664"/>
            <a:ext cx="8497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RIS3 wymaga kilku zasadniczych zmian !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664949" y="1772816"/>
            <a:ext cx="8299540" cy="44640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kern="0" dirty="0" smtClean="0">
                <a:solidFill>
                  <a:schemeClr val="accent4">
                    <a:lumMod val="10000"/>
                  </a:schemeClr>
                </a:solidFill>
              </a:rPr>
              <a:t>Elastyczność systemu inwestycyjnego: RIS3 jako proces wyłaniania najlepszych projektów doskonalony przez cały okres inwestowania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kern="0" dirty="0" smtClean="0">
                <a:solidFill>
                  <a:schemeClr val="accent4">
                    <a:lumMod val="10000"/>
                  </a:schemeClr>
                </a:solidFill>
              </a:rPr>
              <a:t>Komitety inwestycyjne w miejsce „profesorów i urzędników” (np. model </a:t>
            </a:r>
            <a:r>
              <a:rPr lang="pl-PL" i="1" kern="0" dirty="0" err="1" smtClean="0">
                <a:solidFill>
                  <a:schemeClr val="accent4">
                    <a:lumMod val="10000"/>
                  </a:schemeClr>
                </a:solidFill>
              </a:rPr>
              <a:t>bridge</a:t>
            </a:r>
            <a:r>
              <a:rPr lang="pl-PL" i="1" kern="0" dirty="0" smtClean="0">
                <a:solidFill>
                  <a:schemeClr val="accent4">
                    <a:lumMod val="10000"/>
                  </a:schemeClr>
                </a:solidFill>
              </a:rPr>
              <a:t> Alfa</a:t>
            </a:r>
            <a:r>
              <a:rPr lang="pl-PL" kern="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kern="0" dirty="0" smtClean="0">
                <a:solidFill>
                  <a:schemeClr val="accent4">
                    <a:lumMod val="10000"/>
                  </a:schemeClr>
                </a:solidFill>
              </a:rPr>
              <a:t>Podejmowanie ryzyka</a:t>
            </a:r>
          </a:p>
          <a:p>
            <a:pPr eaLnBrk="1" fontAlgn="auto" hangingPunct="1">
              <a:spcBef>
                <a:spcPts val="80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kern="0" dirty="0" smtClean="0">
                <a:solidFill>
                  <a:schemeClr val="accent4">
                    <a:lumMod val="10000"/>
                  </a:schemeClr>
                </a:solidFill>
              </a:rPr>
              <a:t>Zorientowanie na osiąganie celów a nie na procedury (ustalenie tylko kluczowych z nich)</a:t>
            </a:r>
          </a:p>
          <a:p>
            <a:pPr marL="0" indent="0" algn="ctr" eaLnBrk="1" fontAlgn="auto" hangingPunct="1">
              <a:spcBef>
                <a:spcPts val="800"/>
              </a:spcBef>
              <a:spcAft>
                <a:spcPts val="0"/>
              </a:spcAft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l-PL" sz="3200" b="1" kern="0" dirty="0" smtClean="0">
                <a:solidFill>
                  <a:srgbClr val="C00000"/>
                </a:solidFill>
              </a:rPr>
              <a:t>Konieczny dobry system monitoringu !</a:t>
            </a:r>
          </a:p>
        </p:txBody>
      </p:sp>
    </p:spTree>
    <p:extLst>
      <p:ext uri="{BB962C8B-B14F-4D97-AF65-F5344CB8AC3E}">
        <p14:creationId xmlns:p14="http://schemas.microsoft.com/office/powerpoint/2010/main" val="22621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 bwMode="auto">
          <a:xfrm>
            <a:off x="861556" y="548680"/>
            <a:ext cx="8301037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20000"/>
              </a:lnSpc>
              <a:buClr>
                <a:srgbClr val="C00000"/>
              </a:buClr>
            </a:pPr>
            <a:r>
              <a:rPr lang="pl-PL" altLang="pl-PL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Inteligentna specjalizacja</a:t>
            </a:r>
            <a:br>
              <a:rPr lang="pl-PL" altLang="pl-PL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pl-PL" altLang="pl-PL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Podstawowe problemy w procesie wdrażania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3568" y="2060848"/>
            <a:ext cx="8352928" cy="407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Brak komunikacji pomiędzy aktorami procesu, w tym pomiędzy poziomem krajowym a regionalnym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Strategie regionalne bez uwzględnienia perspektywy zewnętrznej: powielanie działań w regionach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Brak masy krytycznej 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Budowanie strategii wyłącznie na potencjale badań i innowacji bez stymulacji potrzeb i analizy rynku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Koncentracja na modnych kierunkach badań i prestiżowych projektach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pl-PL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Koncentracja na ustabilizowanych, tradycyjnych sektorach a nie na sektorach rozwijających się, wschodzących</a:t>
            </a:r>
          </a:p>
        </p:txBody>
      </p:sp>
    </p:spTree>
    <p:extLst>
      <p:ext uri="{BB962C8B-B14F-4D97-AF65-F5344CB8AC3E}">
        <p14:creationId xmlns:p14="http://schemas.microsoft.com/office/powerpoint/2010/main" val="8244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7550" y="421668"/>
            <a:ext cx="8435181" cy="647700"/>
          </a:xfrm>
        </p:spPr>
        <p:txBody>
          <a:bodyPr/>
          <a:lstStyle/>
          <a:p>
            <a:pPr algn="l"/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Oznaki tworzenia się sektora RIS3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9" name="Symbol zastępczy tekstu 3"/>
          <p:cNvSpPr txBox="1">
            <a:spLocks/>
          </p:cNvSpPr>
          <p:nvPr/>
        </p:nvSpPr>
        <p:spPr>
          <a:xfrm>
            <a:off x="614782" y="1196752"/>
            <a:ext cx="8352928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Wzmacnia się sektor tradycyjny bez znaczących inwestycji bezpośrednich (wzrasta popyt na produkty lokalnie)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Powstają nowe firmy niezależne od  sektora tradycyjnego, ale z nim skojarzone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Powstają nowe miejsca pracy, lepiej płatne, bardziej oparte o wiedzę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Wzrasta wartość eksportu (produkty bardziej przetworzone)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Wzrasta kooperacja podmiotów gospodarczych z uczelniami </a:t>
            </a:r>
            <a:b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i instytutami naukowymi (współinwestowanie badań w modelu PPP)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Widoczny wzrost zakupu licencji ale też liczby zastrzeżeń własnych rozwiązań i technologii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Wzrasta liczba powiązań z otoczeniem, w tym spoza regionu </a:t>
            </a:r>
            <a:b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i z zagranicą (wspólne publikacje, patenty, kooperacje </a:t>
            </a:r>
            <a:r>
              <a:rPr lang="pl-PL" sz="2000" dirty="0" err="1" smtClean="0">
                <a:solidFill>
                  <a:schemeClr val="accent4">
                    <a:lumMod val="10000"/>
                  </a:schemeClr>
                </a:solidFill>
              </a:rPr>
              <a:t>przemyslowe</a:t>
            </a: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 marL="261938" lvl="0" indent="-261938" fontAlgn="base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Atrakcyjna oferta lokalnej </a:t>
            </a:r>
            <a:r>
              <a:rPr lang="pl-PL" sz="2000" dirty="0" smtClean="0">
                <a:solidFill>
                  <a:schemeClr val="accent4">
                    <a:lumMod val="10000"/>
                  </a:schemeClr>
                </a:solidFill>
              </a:rPr>
              <a:t>gospodarki – inwestycje bezpośrednie</a:t>
            </a:r>
            <a:endParaRPr lang="pl-PL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030287" y="404664"/>
            <a:ext cx="70580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Propozycja wskaźników  RIS3</a:t>
            </a:r>
          </a:p>
          <a:p>
            <a:pPr eaLnBrk="0" hangingPunct="0">
              <a:defRPr/>
            </a:pPr>
            <a:r>
              <a:rPr lang="pl-PL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Wskaźniki całkowite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58371" name="Symbol zastępczy tekstu 3"/>
          <p:cNvSpPr txBox="1">
            <a:spLocks/>
          </p:cNvSpPr>
          <p:nvPr/>
        </p:nvSpPr>
        <p:spPr bwMode="auto">
          <a:xfrm>
            <a:off x="755577" y="1628800"/>
            <a:ext cx="83884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Przyrost spółek w sektorach o dużej </a:t>
            </a:r>
            <a:b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</a:b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intensywności wiedzy:</a:t>
            </a:r>
            <a:r>
              <a:rPr lang="en-US" altLang="pl-PL" sz="2800" dirty="0">
                <a:solidFill>
                  <a:srgbClr val="080808"/>
                </a:solidFill>
                <a:latin typeface="Tahoma" pitchFamily="34" charset="0"/>
              </a:rPr>
              <a:t> Eurostat</a:t>
            </a:r>
            <a:endParaRPr lang="pl-PL" altLang="pl-PL" sz="2800" dirty="0">
              <a:solidFill>
                <a:srgbClr val="080808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szybko rozwijających się firm (np. 10% wzrostu obrotów rocznie)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Odsetek MŚP wprowadzających innowacje produktowe: Eurostat </a:t>
            </a:r>
            <a:r>
              <a:rPr lang="pl-PL" altLang="pl-PL" sz="2000" dirty="0">
                <a:solidFill>
                  <a:srgbClr val="080808"/>
                </a:solidFill>
                <a:latin typeface="Tahoma" pitchFamily="34" charset="0"/>
              </a:rPr>
              <a:t>(</a:t>
            </a:r>
            <a:r>
              <a:rPr lang="pl-PL" altLang="pl-PL" sz="2000" dirty="0" err="1">
                <a:solidFill>
                  <a:srgbClr val="080808"/>
                </a:solidFill>
                <a:latin typeface="Tahoma" pitchFamily="34" charset="0"/>
              </a:rPr>
              <a:t>Community</a:t>
            </a:r>
            <a:r>
              <a:rPr lang="pl-PL" altLang="pl-PL" sz="2000" dirty="0">
                <a:solidFill>
                  <a:srgbClr val="080808"/>
                </a:solidFill>
                <a:latin typeface="Tahoma" pitchFamily="34" charset="0"/>
              </a:rPr>
              <a:t> </a:t>
            </a:r>
            <a:r>
              <a:rPr lang="pl-PL" altLang="pl-PL" sz="2000" dirty="0" err="1">
                <a:solidFill>
                  <a:srgbClr val="080808"/>
                </a:solidFill>
                <a:latin typeface="Tahoma" pitchFamily="34" charset="0"/>
              </a:rPr>
              <a:t>Innovation</a:t>
            </a:r>
            <a:r>
              <a:rPr lang="pl-PL" altLang="pl-PL" sz="2000" dirty="0">
                <a:solidFill>
                  <a:srgbClr val="080808"/>
                </a:solidFill>
                <a:latin typeface="Tahoma" pitchFamily="34" charset="0"/>
              </a:rPr>
              <a:t> </a:t>
            </a:r>
            <a:r>
              <a:rPr lang="pl-PL" altLang="pl-PL" sz="2000" dirty="0" err="1">
                <a:solidFill>
                  <a:srgbClr val="080808"/>
                </a:solidFill>
                <a:latin typeface="Tahoma" pitchFamily="34" charset="0"/>
              </a:rPr>
              <a:t>Survey</a:t>
            </a:r>
            <a:r>
              <a:rPr lang="pl-PL" altLang="pl-PL" sz="2000" dirty="0">
                <a:solidFill>
                  <a:srgbClr val="080808"/>
                </a:solidFill>
                <a:latin typeface="Tahoma" pitchFamily="34" charset="0"/>
              </a:rPr>
              <a:t>, CIS)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Odsetek MŚP wprowadzających innowacje marketingowe i organizacyjne: Eurostat (CIS)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Odsetek firm, które po raz pierwszy od 3 lat zainwestowały w B+R</a:t>
            </a:r>
            <a:r>
              <a:rPr lang="en-US" altLang="pl-PL" sz="2800" dirty="0">
                <a:solidFill>
                  <a:srgbClr val="080808"/>
                </a:solidFill>
                <a:latin typeface="Tahoma" pitchFamily="34" charset="0"/>
              </a:rPr>
              <a:t>: Eurostat (CIS)</a:t>
            </a:r>
            <a:endParaRPr lang="pl-PL" altLang="pl-PL" sz="2800" dirty="0">
              <a:solidFill>
                <a:srgbClr val="08080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031081" y="548680"/>
            <a:ext cx="7056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Propozycja wskaźników  RIS3</a:t>
            </a:r>
          </a:p>
          <a:p>
            <a:pPr eaLnBrk="0" hangingPunct="0">
              <a:defRPr/>
            </a:pPr>
            <a:r>
              <a:rPr lang="pl-PL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Wskaźniki średnioterminowe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59395" name="Symbol zastępczy tekstu 3"/>
          <p:cNvSpPr txBox="1">
            <a:spLocks/>
          </p:cNvSpPr>
          <p:nvPr/>
        </p:nvSpPr>
        <p:spPr bwMode="auto">
          <a:xfrm>
            <a:off x="539553" y="2420888"/>
            <a:ext cx="860444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patentów na PKB: </a:t>
            </a:r>
            <a:r>
              <a:rPr lang="en-US" altLang="pl-PL" sz="2800" dirty="0">
                <a:solidFill>
                  <a:srgbClr val="080808"/>
                </a:solidFill>
                <a:latin typeface="Tahoma" pitchFamily="34" charset="0"/>
              </a:rPr>
              <a:t>Eurostat</a:t>
            </a:r>
            <a:endParaRPr lang="pl-PL" altLang="pl-PL" sz="2800" dirty="0">
              <a:solidFill>
                <a:srgbClr val="080808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publikacji naukowych na 1000 pracowników B+R: Eurostat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Udział % obrotu firm na innowacje (poza B+R): </a:t>
            </a:r>
            <a:r>
              <a:rPr lang="en-US" altLang="pl-PL" sz="2800" dirty="0">
                <a:solidFill>
                  <a:srgbClr val="080808"/>
                </a:solidFill>
                <a:latin typeface="Tahoma" pitchFamily="34" charset="0"/>
              </a:rPr>
              <a:t>Eurostat (CIS)</a:t>
            </a:r>
            <a:endParaRPr lang="pl-PL" altLang="pl-PL" sz="2800" dirty="0">
              <a:solidFill>
                <a:srgbClr val="080808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pl-PL" altLang="pl-PL" sz="2800" b="1" dirty="0">
              <a:solidFill>
                <a:srgbClr val="08080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026318" y="332656"/>
            <a:ext cx="70564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Propozycja wskaźników  RIS3</a:t>
            </a:r>
          </a:p>
          <a:p>
            <a:pPr eaLnBrk="0" hangingPunct="0">
              <a:defRPr/>
            </a:pP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ea typeface="+mj-ea"/>
                <a:cs typeface="Arial" charset="0"/>
              </a:rPr>
              <a:t>Wskaźniki średnioterminowe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60419" name="Symbol zastępczy tekstu 3"/>
          <p:cNvSpPr txBox="1">
            <a:spLocks/>
          </p:cNvSpPr>
          <p:nvPr/>
        </p:nvSpPr>
        <p:spPr bwMode="auto">
          <a:xfrm>
            <a:off x="611561" y="1700808"/>
            <a:ext cx="853244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Przyrost firm w sektorach o dużej intensywności wiedzy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Wzrost zatrudnienia w sektorach dużej intensywności wiedzy: Eurostat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firm, która otrzymała dofinansowanie </a:t>
            </a:r>
            <a:r>
              <a:rPr lang="pl-PL" altLang="pl-PL" sz="2800" dirty="0" err="1">
                <a:solidFill>
                  <a:srgbClr val="080808"/>
                </a:solidFill>
                <a:latin typeface="Tahoma" pitchFamily="34" charset="0"/>
              </a:rPr>
              <a:t>zasiewowe</a:t>
            </a: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 albo VC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Wydatki na innowacyjność na 1 pracownika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Udział % obrotu firm na innowacje (poza B+R): </a:t>
            </a:r>
            <a:r>
              <a:rPr lang="en-US" altLang="pl-PL" sz="2800" dirty="0">
                <a:solidFill>
                  <a:srgbClr val="080808"/>
                </a:solidFill>
                <a:latin typeface="Tahoma" pitchFamily="34" charset="0"/>
              </a:rPr>
              <a:t>Eurostat (CIS)</a:t>
            </a:r>
            <a:endParaRPr lang="pl-PL" altLang="pl-PL" sz="2800" dirty="0">
              <a:solidFill>
                <a:srgbClr val="080808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031081" y="493825"/>
            <a:ext cx="70564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Propozycja wskaźników  RIS3</a:t>
            </a:r>
          </a:p>
          <a:p>
            <a:pPr eaLnBrk="0" hangingPunct="0">
              <a:defRPr/>
            </a:pPr>
            <a:r>
              <a:rPr lang="pl-PL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Bardziej specyficzne dla RIS3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61443" name="Symbol zastępczy tekstu 3"/>
          <p:cNvSpPr txBox="1">
            <a:spLocks/>
          </p:cNvSpPr>
          <p:nvPr/>
        </p:nvSpPr>
        <p:spPr bwMode="auto">
          <a:xfrm>
            <a:off x="611561" y="1844824"/>
            <a:ext cx="853244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nowo powstałych MŚP powiązanych </a:t>
            </a:r>
            <a:b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</a:b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z wiodącymi tradycyjnymi sektorami regionu, opartych na globalnie nowych technologiach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nowo powstałych spółek </a:t>
            </a:r>
            <a:r>
              <a:rPr lang="pl-PL" altLang="pl-PL" sz="2800" dirty="0" err="1">
                <a:solidFill>
                  <a:srgbClr val="080808"/>
                </a:solidFill>
                <a:latin typeface="Tahoma" pitchFamily="34" charset="0"/>
              </a:rPr>
              <a:t>spin</a:t>
            </a: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-off i </a:t>
            </a:r>
            <a:r>
              <a:rPr lang="pl-PL" altLang="pl-PL" sz="2800" dirty="0" err="1">
                <a:solidFill>
                  <a:srgbClr val="080808"/>
                </a:solidFill>
                <a:latin typeface="Tahoma" pitchFamily="34" charset="0"/>
              </a:rPr>
              <a:t>spin</a:t>
            </a: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-out powiązanych z uczelniami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nowych spółek, których współwłaścicielami są polscy i zagraniczni inwestorzy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przedsiębiorstw regionu uczestnicząca </a:t>
            </a:r>
            <a:b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</a:b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w projektach Horizon 2020</a:t>
            </a:r>
          </a:p>
        </p:txBody>
      </p:sp>
    </p:spTree>
    <p:extLst>
      <p:ext uri="{BB962C8B-B14F-4D97-AF65-F5344CB8AC3E}">
        <p14:creationId xmlns:p14="http://schemas.microsoft.com/office/powerpoint/2010/main" val="33679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1187624" y="548680"/>
            <a:ext cx="7058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Propozycja wskaźników  RIS3</a:t>
            </a:r>
          </a:p>
          <a:p>
            <a:pPr eaLnBrk="0" hangingPunct="0">
              <a:defRPr/>
            </a:pPr>
            <a:r>
              <a:rPr lang="pl-PL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+mj-ea"/>
                <a:cs typeface="Arial" charset="0"/>
              </a:rPr>
              <a:t>Bardziej specyficzne dla RIS3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62467" name="Symbol zastępczy tekstu 3"/>
          <p:cNvSpPr txBox="1">
            <a:spLocks/>
          </p:cNvSpPr>
          <p:nvPr/>
        </p:nvSpPr>
        <p:spPr bwMode="auto">
          <a:xfrm>
            <a:off x="683569" y="2132856"/>
            <a:ext cx="846043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Liczba patentów, których współautorami są naukowcy i przedsiębiorcy (co najmniej jeden współautor z regionu)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l-PL" altLang="pl-PL" sz="2800" dirty="0">
                <a:solidFill>
                  <a:srgbClr val="080808"/>
                </a:solidFill>
                <a:latin typeface="Tahoma" pitchFamily="34" charset="0"/>
              </a:rPr>
              <a:t>Całkowite wpływy z licencji i sprzedaży IP instytucji naukowych regionu</a:t>
            </a:r>
          </a:p>
        </p:txBody>
      </p:sp>
    </p:spTree>
    <p:extLst>
      <p:ext uri="{BB962C8B-B14F-4D97-AF65-F5344CB8AC3E}">
        <p14:creationId xmlns:p14="http://schemas.microsoft.com/office/powerpoint/2010/main" val="2431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7550" y="421668"/>
            <a:ext cx="8435181" cy="647700"/>
          </a:xfrm>
        </p:spPr>
        <p:txBody>
          <a:bodyPr/>
          <a:lstStyle/>
          <a:p>
            <a:pPr algn="l"/>
            <a:r>
              <a:rPr lang="pl-PL" sz="28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Gospodarka tradycyjna vs. oparta na wiedzy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 rot="1919333">
            <a:off x="2462213" y="1100138"/>
            <a:ext cx="3657600" cy="2317750"/>
            <a:chOff x="2429" y="2356"/>
            <a:chExt cx="2442" cy="1590"/>
          </a:xfrm>
        </p:grpSpPr>
        <p:sp>
          <p:nvSpPr>
            <p:cNvPr id="95254" name="AutoShape 72"/>
            <p:cNvSpPr>
              <a:spLocks noChangeArrowheads="1"/>
            </p:cNvSpPr>
            <p:nvPr/>
          </p:nvSpPr>
          <p:spPr bwMode="auto">
            <a:xfrm rot="3300000">
              <a:off x="4745" y="2367"/>
              <a:ext cx="137" cy="115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E7EBEF"/>
                </a:solidFill>
              </a:endParaRPr>
            </a:p>
          </p:txBody>
        </p:sp>
        <p:sp>
          <p:nvSpPr>
            <p:cNvPr id="95255" name="Line 73"/>
            <p:cNvSpPr>
              <a:spLocks noChangeShapeType="1"/>
            </p:cNvSpPr>
            <p:nvPr/>
          </p:nvSpPr>
          <p:spPr bwMode="auto">
            <a:xfrm flipH="1">
              <a:off x="2429" y="2449"/>
              <a:ext cx="2343" cy="1497"/>
            </a:xfrm>
            <a:prstGeom prst="line">
              <a:avLst/>
            </a:prstGeom>
            <a:noFill/>
            <a:ln w="25400">
              <a:solidFill>
                <a:srgbClr val="0033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32881" y="1386222"/>
            <a:ext cx="8400231" cy="5155406"/>
            <a:chOff x="276225" y="1038225"/>
            <a:chExt cx="8832850" cy="5305425"/>
          </a:xfrm>
        </p:grpSpPr>
        <p:sp>
          <p:nvSpPr>
            <p:cNvPr id="95234" name="Oval 4"/>
            <p:cNvSpPr>
              <a:spLocks noChangeArrowheads="1"/>
            </p:cNvSpPr>
            <p:nvPr/>
          </p:nvSpPr>
          <p:spPr bwMode="auto">
            <a:xfrm>
              <a:off x="296976" y="1274763"/>
              <a:ext cx="1831975" cy="1830387"/>
            </a:xfrm>
            <a:prstGeom prst="ellipse">
              <a:avLst/>
            </a:prstGeom>
            <a:solidFill>
              <a:srgbClr val="E7EBEF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E7EBEF"/>
                </a:solidFill>
              </a:endParaRPr>
            </a:p>
          </p:txBody>
        </p:sp>
        <p:grpSp>
          <p:nvGrpSpPr>
            <p:cNvPr id="2" name="Group 68"/>
            <p:cNvGrpSpPr>
              <a:grpSpLocks/>
            </p:cNvGrpSpPr>
            <p:nvPr/>
          </p:nvGrpSpPr>
          <p:grpSpPr bwMode="auto">
            <a:xfrm rot="1165591">
              <a:off x="3233738" y="5557838"/>
              <a:ext cx="2951162" cy="703262"/>
              <a:chOff x="1390" y="2928"/>
              <a:chExt cx="2929" cy="769"/>
            </a:xfrm>
          </p:grpSpPr>
          <p:sp>
            <p:nvSpPr>
              <p:cNvPr id="95256" name="Freeform 69"/>
              <p:cNvSpPr>
                <a:spLocks/>
              </p:cNvSpPr>
              <p:nvPr/>
            </p:nvSpPr>
            <p:spPr bwMode="auto">
              <a:xfrm>
                <a:off x="1390" y="2928"/>
                <a:ext cx="2929" cy="769"/>
              </a:xfrm>
              <a:custGeom>
                <a:avLst/>
                <a:gdLst>
                  <a:gd name="T0" fmla="*/ 0 w 2929"/>
                  <a:gd name="T1" fmla="*/ 528 h 769"/>
                  <a:gd name="T2" fmla="*/ 0 w 2929"/>
                  <a:gd name="T3" fmla="*/ 768 h 769"/>
                  <a:gd name="T4" fmla="*/ 2928 w 2929"/>
                  <a:gd name="T5" fmla="*/ 240 h 769"/>
                  <a:gd name="T6" fmla="*/ 2928 w 2929"/>
                  <a:gd name="T7" fmla="*/ 0 h 7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29"/>
                  <a:gd name="T13" fmla="*/ 0 h 769"/>
                  <a:gd name="T14" fmla="*/ 2929 w 2929"/>
                  <a:gd name="T15" fmla="*/ 769 h 7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29" h="769">
                    <a:moveTo>
                      <a:pt x="0" y="528"/>
                    </a:moveTo>
                    <a:lnTo>
                      <a:pt x="0" y="768"/>
                    </a:lnTo>
                    <a:lnTo>
                      <a:pt x="2928" y="240"/>
                    </a:lnTo>
                    <a:lnTo>
                      <a:pt x="2928" y="0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7" name="Line 70"/>
              <p:cNvSpPr>
                <a:spLocks noChangeShapeType="1"/>
              </p:cNvSpPr>
              <p:nvPr/>
            </p:nvSpPr>
            <p:spPr bwMode="auto">
              <a:xfrm rot="20993914" flipV="1">
                <a:off x="2822" y="3168"/>
                <a:ext cx="0" cy="48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en-US"/>
              </a:p>
            </p:txBody>
          </p:sp>
        </p:grpSp>
        <p:grpSp>
          <p:nvGrpSpPr>
            <p:cNvPr id="4" name="Grupa 3"/>
            <p:cNvGrpSpPr/>
            <p:nvPr/>
          </p:nvGrpSpPr>
          <p:grpSpPr>
            <a:xfrm>
              <a:off x="276225" y="1038225"/>
              <a:ext cx="8832850" cy="5305425"/>
              <a:chOff x="276225" y="1038225"/>
              <a:chExt cx="8832850" cy="5305425"/>
            </a:xfrm>
          </p:grpSpPr>
          <p:sp>
            <p:nvSpPr>
              <p:cNvPr id="95235" name="Oval 5"/>
              <p:cNvSpPr>
                <a:spLocks noChangeArrowheads="1"/>
              </p:cNvSpPr>
              <p:nvPr/>
            </p:nvSpPr>
            <p:spPr bwMode="auto">
              <a:xfrm>
                <a:off x="603250" y="1649413"/>
                <a:ext cx="1082675" cy="1082675"/>
              </a:xfrm>
              <a:prstGeom prst="ellipse">
                <a:avLst/>
              </a:prstGeom>
              <a:solidFill>
                <a:srgbClr val="17426B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pl-PL" sz="1400" b="1" dirty="0" smtClean="0">
                    <a:solidFill>
                      <a:schemeClr val="bg1"/>
                    </a:solidFill>
                  </a:rPr>
                  <a:t>Zasoby 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pl-PL" sz="1400" b="1" dirty="0" smtClean="0">
                    <a:solidFill>
                      <a:schemeClr val="bg1"/>
                    </a:solidFill>
                  </a:rPr>
                  <a:t>materialne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236" name="Freeform 6"/>
              <p:cNvSpPr>
                <a:spLocks/>
              </p:cNvSpPr>
              <p:nvPr/>
            </p:nvSpPr>
            <p:spPr bwMode="auto">
              <a:xfrm>
                <a:off x="1639888" y="1836738"/>
                <a:ext cx="349250" cy="149225"/>
              </a:xfrm>
              <a:custGeom>
                <a:avLst/>
                <a:gdLst>
                  <a:gd name="T0" fmla="*/ 2147483647 w 318"/>
                  <a:gd name="T1" fmla="*/ 0 h 136"/>
                  <a:gd name="T2" fmla="*/ 2147483647 w 318"/>
                  <a:gd name="T3" fmla="*/ 2147483647 h 136"/>
                  <a:gd name="T4" fmla="*/ 0 w 318"/>
                  <a:gd name="T5" fmla="*/ 2147483647 h 136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"/>
                  <a:gd name="T11" fmla="*/ 318 w 318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">
                    <a:moveTo>
                      <a:pt x="318" y="0"/>
                    </a:moveTo>
                    <a:lnTo>
                      <a:pt x="194" y="136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E7EBEF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7" name="Freeform 7"/>
              <p:cNvSpPr>
                <a:spLocks/>
              </p:cNvSpPr>
              <p:nvPr/>
            </p:nvSpPr>
            <p:spPr bwMode="auto">
              <a:xfrm flipV="1">
                <a:off x="276225" y="1884363"/>
                <a:ext cx="347663" cy="149225"/>
              </a:xfrm>
              <a:custGeom>
                <a:avLst/>
                <a:gdLst>
                  <a:gd name="T0" fmla="*/ 2147483647 w 318"/>
                  <a:gd name="T1" fmla="*/ 0 h 136"/>
                  <a:gd name="T2" fmla="*/ 2147483647 w 318"/>
                  <a:gd name="T3" fmla="*/ 2147483647 h 136"/>
                  <a:gd name="T4" fmla="*/ 0 w 318"/>
                  <a:gd name="T5" fmla="*/ 2147483647 h 136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"/>
                  <a:gd name="T11" fmla="*/ 318 w 318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">
                    <a:moveTo>
                      <a:pt x="318" y="0"/>
                    </a:moveTo>
                    <a:lnTo>
                      <a:pt x="194" y="136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E7EBEF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8" name="Freeform 8"/>
              <p:cNvSpPr>
                <a:spLocks/>
              </p:cNvSpPr>
              <p:nvPr/>
            </p:nvSpPr>
            <p:spPr bwMode="auto">
              <a:xfrm rot="4137591" flipV="1">
                <a:off x="976313" y="1387475"/>
                <a:ext cx="349250" cy="149225"/>
              </a:xfrm>
              <a:custGeom>
                <a:avLst/>
                <a:gdLst>
                  <a:gd name="T0" fmla="*/ 2147483647 w 318"/>
                  <a:gd name="T1" fmla="*/ 0 h 136"/>
                  <a:gd name="T2" fmla="*/ 2147483647 w 318"/>
                  <a:gd name="T3" fmla="*/ 2147483647 h 136"/>
                  <a:gd name="T4" fmla="*/ 0 w 318"/>
                  <a:gd name="T5" fmla="*/ 2147483647 h 136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"/>
                  <a:gd name="T11" fmla="*/ 318 w 318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">
                    <a:moveTo>
                      <a:pt x="318" y="0"/>
                    </a:moveTo>
                    <a:lnTo>
                      <a:pt x="194" y="136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E7EBEF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9" name="Freeform 9"/>
              <p:cNvSpPr>
                <a:spLocks/>
              </p:cNvSpPr>
              <p:nvPr/>
            </p:nvSpPr>
            <p:spPr bwMode="auto">
              <a:xfrm rot="-1486147" flipH="1" flipV="1">
                <a:off x="500063" y="2667000"/>
                <a:ext cx="347662" cy="149225"/>
              </a:xfrm>
              <a:custGeom>
                <a:avLst/>
                <a:gdLst>
                  <a:gd name="T0" fmla="*/ 2147483647 w 318"/>
                  <a:gd name="T1" fmla="*/ 0 h 136"/>
                  <a:gd name="T2" fmla="*/ 2147483647 w 318"/>
                  <a:gd name="T3" fmla="*/ 2147483647 h 136"/>
                  <a:gd name="T4" fmla="*/ 0 w 318"/>
                  <a:gd name="T5" fmla="*/ 2147483647 h 136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"/>
                  <a:gd name="T11" fmla="*/ 318 w 318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">
                    <a:moveTo>
                      <a:pt x="318" y="0"/>
                    </a:moveTo>
                    <a:lnTo>
                      <a:pt x="194" y="136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E7EBEF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0" name="Freeform 10"/>
              <p:cNvSpPr>
                <a:spLocks/>
              </p:cNvSpPr>
              <p:nvPr/>
            </p:nvSpPr>
            <p:spPr bwMode="auto">
              <a:xfrm rot="1486147" flipH="1">
                <a:off x="1463675" y="2651125"/>
                <a:ext cx="349250" cy="149225"/>
              </a:xfrm>
              <a:custGeom>
                <a:avLst/>
                <a:gdLst>
                  <a:gd name="T0" fmla="*/ 2147483647 w 318"/>
                  <a:gd name="T1" fmla="*/ 0 h 136"/>
                  <a:gd name="T2" fmla="*/ 2147483647 w 318"/>
                  <a:gd name="T3" fmla="*/ 2147483647 h 136"/>
                  <a:gd name="T4" fmla="*/ 0 w 318"/>
                  <a:gd name="T5" fmla="*/ 2147483647 h 136"/>
                  <a:gd name="T6" fmla="*/ 0 60000 65536"/>
                  <a:gd name="T7" fmla="*/ 0 60000 65536"/>
                  <a:gd name="T8" fmla="*/ 0 60000 65536"/>
                  <a:gd name="T9" fmla="*/ 0 w 318"/>
                  <a:gd name="T10" fmla="*/ 0 h 136"/>
                  <a:gd name="T11" fmla="*/ 318 w 318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" h="136">
                    <a:moveTo>
                      <a:pt x="318" y="0"/>
                    </a:moveTo>
                    <a:lnTo>
                      <a:pt x="194" y="136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E7EBEF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5241" name="Picture 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567488" y="1038225"/>
                <a:ext cx="2541587" cy="254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242" name="Oval 30"/>
              <p:cNvSpPr>
                <a:spLocks noChangeArrowheads="1"/>
              </p:cNvSpPr>
              <p:nvPr/>
            </p:nvSpPr>
            <p:spPr bwMode="auto">
              <a:xfrm>
                <a:off x="7199313" y="1651287"/>
                <a:ext cx="1277937" cy="1158940"/>
              </a:xfrm>
              <a:prstGeom prst="ellipse">
                <a:avLst/>
              </a:prstGeom>
              <a:solidFill>
                <a:srgbClr val="17426B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pl-PL" sz="1400" b="1" dirty="0" smtClean="0">
                    <a:solidFill>
                      <a:schemeClr val="bg1"/>
                    </a:solidFill>
                  </a:rPr>
                  <a:t>Zasoby</a:t>
                </a:r>
              </a:p>
              <a:p>
                <a:pPr algn="ctr" eaLnBrk="0" hangingPunct="0">
                  <a:lnSpc>
                    <a:spcPct val="90000"/>
                  </a:lnSpc>
                </a:pPr>
                <a:r>
                  <a:rPr lang="pl-PL" sz="1400" b="1" dirty="0" smtClean="0">
                    <a:solidFill>
                      <a:schemeClr val="bg1"/>
                    </a:solidFill>
                  </a:rPr>
                  <a:t>intelektualne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243" name="AutoShape 63"/>
              <p:cNvSpPr>
                <a:spLocks noChangeArrowheads="1"/>
              </p:cNvSpPr>
              <p:nvPr/>
            </p:nvSpPr>
            <p:spPr bwMode="auto">
              <a:xfrm flipV="1">
                <a:off x="4494213" y="6043613"/>
                <a:ext cx="379412" cy="30003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72 w 21600"/>
                  <a:gd name="T13" fmla="*/ 6772 h 21600"/>
                  <a:gd name="T14" fmla="*/ 14828 w 21600"/>
                  <a:gd name="T15" fmla="*/ 148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9943" y="21600"/>
                    </a:lnTo>
                    <a:lnTo>
                      <a:pt x="116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4" name="Line 64"/>
              <p:cNvSpPr>
                <a:spLocks noChangeShapeType="1"/>
              </p:cNvSpPr>
              <p:nvPr/>
            </p:nvSpPr>
            <p:spPr bwMode="auto">
              <a:xfrm>
                <a:off x="2316163" y="5429250"/>
                <a:ext cx="183673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5" name="Line 65"/>
              <p:cNvSpPr>
                <a:spLocks noChangeShapeType="1"/>
              </p:cNvSpPr>
              <p:nvPr/>
            </p:nvSpPr>
            <p:spPr bwMode="auto">
              <a:xfrm>
                <a:off x="5267325" y="5972175"/>
                <a:ext cx="183673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46" name="Rectangle 66"/>
              <p:cNvSpPr>
                <a:spLocks noChangeArrowheads="1"/>
              </p:cNvSpPr>
              <p:nvPr/>
            </p:nvSpPr>
            <p:spPr bwMode="auto">
              <a:xfrm>
                <a:off x="2316163" y="4375678"/>
                <a:ext cx="2178050" cy="966259"/>
              </a:xfrm>
              <a:prstGeom prst="rect">
                <a:avLst/>
              </a:prstGeom>
              <a:solidFill>
                <a:srgbClr val="E7EB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r>
                  <a:rPr lang="pl-PL" sz="1400" b="1" dirty="0" smtClean="0">
                    <a:solidFill>
                      <a:srgbClr val="06325C"/>
                    </a:solidFill>
                  </a:rPr>
                  <a:t>Zasoby materialne</a:t>
                </a:r>
                <a:endParaRPr lang="de-DE" sz="1400" b="1" dirty="0">
                  <a:solidFill>
                    <a:srgbClr val="06325C"/>
                  </a:solidFill>
                </a:endParaRPr>
              </a:p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r>
                  <a:rPr lang="pl-PL" sz="1400" dirty="0" smtClean="0">
                    <a:solidFill>
                      <a:srgbClr val="06325C"/>
                    </a:solidFill>
                  </a:rPr>
                  <a:t>Niska wartość IP</a:t>
                </a:r>
                <a:endParaRPr lang="de-DE" sz="1400" dirty="0">
                  <a:solidFill>
                    <a:srgbClr val="06325C"/>
                  </a:solidFill>
                </a:endParaRPr>
              </a:p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r>
                  <a:rPr lang="pl-PL" sz="1400" dirty="0" smtClean="0">
                    <a:solidFill>
                      <a:srgbClr val="06325C"/>
                    </a:solidFill>
                  </a:rPr>
                  <a:t>Zamknięta innowacja</a:t>
                </a:r>
                <a:endParaRPr lang="de-DE" sz="1400" dirty="0">
                  <a:solidFill>
                    <a:srgbClr val="06325C"/>
                  </a:solidFill>
                </a:endParaRPr>
              </a:p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endParaRPr lang="de-DE" sz="1200" dirty="0">
                  <a:solidFill>
                    <a:srgbClr val="06325C"/>
                  </a:solidFill>
                </a:endParaRPr>
              </a:p>
            </p:txBody>
          </p:sp>
          <p:sp>
            <p:nvSpPr>
              <p:cNvPr id="95247" name="Rectangle 67"/>
              <p:cNvSpPr>
                <a:spLocks noChangeArrowheads="1"/>
              </p:cNvSpPr>
              <p:nvPr/>
            </p:nvSpPr>
            <p:spPr bwMode="auto">
              <a:xfrm>
                <a:off x="5267325" y="4894402"/>
                <a:ext cx="2032000" cy="990461"/>
              </a:xfrm>
              <a:prstGeom prst="rect">
                <a:avLst/>
              </a:prstGeom>
              <a:solidFill>
                <a:srgbClr val="E7EBE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r>
                  <a:rPr lang="pl-PL" sz="1400" b="1" dirty="0" smtClean="0">
                    <a:solidFill>
                      <a:srgbClr val="06325C"/>
                    </a:solidFill>
                  </a:rPr>
                  <a:t>Zasoby wiedzy</a:t>
                </a:r>
                <a:endParaRPr lang="de-DE" sz="1400" b="1" dirty="0">
                  <a:solidFill>
                    <a:srgbClr val="06325C"/>
                  </a:solidFill>
                </a:endParaRPr>
              </a:p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r>
                  <a:rPr lang="pl-PL" sz="1400" dirty="0" smtClean="0">
                    <a:solidFill>
                      <a:srgbClr val="06325C"/>
                    </a:solidFill>
                  </a:rPr>
                  <a:t>Duża wartość IP</a:t>
                </a:r>
                <a:endParaRPr lang="de-DE" sz="1400" dirty="0">
                  <a:solidFill>
                    <a:srgbClr val="06325C"/>
                  </a:solidFill>
                </a:endParaRPr>
              </a:p>
              <a:p>
                <a:pPr marL="177800" indent="-177800" eaLnBrk="0" hangingPunct="0">
                  <a:spcBef>
                    <a:spcPct val="20000"/>
                  </a:spcBef>
                  <a:buSzPct val="75000"/>
                  <a:buFontTx/>
                  <a:buChar char="•"/>
                </a:pPr>
                <a:r>
                  <a:rPr lang="pl-PL" sz="1400" dirty="0" smtClean="0">
                    <a:solidFill>
                      <a:srgbClr val="06325C"/>
                    </a:solidFill>
                  </a:rPr>
                  <a:t>Otwarta innowacja</a:t>
                </a:r>
                <a:endParaRPr lang="de-DE" sz="1400" dirty="0">
                  <a:solidFill>
                    <a:srgbClr val="06325C"/>
                  </a:solidFill>
                </a:endParaRPr>
              </a:p>
            </p:txBody>
          </p:sp>
          <p:sp>
            <p:nvSpPr>
              <p:cNvPr id="129102" name="Freeform 78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57213" y="3657600"/>
                <a:ext cx="1195387" cy="914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9" y="0"/>
                  </a:cxn>
                  <a:cxn ang="0">
                    <a:pos x="753" y="288"/>
                  </a:cxn>
                  <a:cxn ang="0">
                    <a:pos x="649" y="576"/>
                  </a:cxn>
                  <a:cxn ang="0">
                    <a:pos x="0" y="576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753" h="576">
                    <a:moveTo>
                      <a:pt x="0" y="0"/>
                    </a:moveTo>
                    <a:lnTo>
                      <a:pt x="649" y="0"/>
                    </a:lnTo>
                    <a:lnTo>
                      <a:pt x="753" y="288"/>
                    </a:lnTo>
                    <a:lnTo>
                      <a:pt x="649" y="576"/>
                    </a:lnTo>
                    <a:lnTo>
                      <a:pt x="0" y="576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45720" tIns="0" rIns="45720" bIns="0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E7EBEF"/>
                  </a:solidFill>
                </a:endParaRPr>
              </a:p>
            </p:txBody>
          </p:sp>
          <p:sp>
            <p:nvSpPr>
              <p:cNvPr id="95251" name="Rectangle 7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08013" y="3708400"/>
                <a:ext cx="979487" cy="787400"/>
              </a:xfrm>
              <a:prstGeom prst="rect">
                <a:avLst/>
              </a:prstGeom>
              <a:solidFill>
                <a:srgbClr val="E7EB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5720" tIns="0" rIns="45720" bIns="0" anchor="ctr"/>
              <a:lstStyle/>
              <a:p>
                <a:pPr algn="ctr" defTabSz="895350" eaLnBrk="0" hangingPunct="0">
                  <a:spcBef>
                    <a:spcPct val="20000"/>
                  </a:spcBef>
                  <a:buSzPct val="75000"/>
                </a:pPr>
                <a:r>
                  <a:rPr lang="en-AU" sz="1600" b="1" dirty="0" smtClean="0">
                    <a:solidFill>
                      <a:srgbClr val="06325C"/>
                    </a:solidFill>
                  </a:rPr>
                  <a:t>1970</a:t>
                </a:r>
                <a:endParaRPr lang="en-AU" sz="1200" b="1" dirty="0">
                  <a:solidFill>
                    <a:srgbClr val="06325C"/>
                  </a:solidFill>
                </a:endParaRPr>
              </a:p>
            </p:txBody>
          </p:sp>
          <p:sp>
            <p:nvSpPr>
              <p:cNvPr id="129105" name="Freeform 81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315200" y="3657600"/>
                <a:ext cx="1195388" cy="914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49" y="0"/>
                  </a:cxn>
                  <a:cxn ang="0">
                    <a:pos x="753" y="288"/>
                  </a:cxn>
                  <a:cxn ang="0">
                    <a:pos x="649" y="576"/>
                  </a:cxn>
                  <a:cxn ang="0">
                    <a:pos x="0" y="576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753" h="576">
                    <a:moveTo>
                      <a:pt x="0" y="0"/>
                    </a:moveTo>
                    <a:lnTo>
                      <a:pt x="649" y="0"/>
                    </a:lnTo>
                    <a:lnTo>
                      <a:pt x="753" y="288"/>
                    </a:lnTo>
                    <a:lnTo>
                      <a:pt x="649" y="576"/>
                    </a:lnTo>
                    <a:lnTo>
                      <a:pt x="0" y="576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EB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45720" tIns="0" rIns="45720" bIns="0" anchor="ctr">
                <a:spAutoFit/>
              </a:bodyPr>
              <a:lstStyle/>
              <a:p>
                <a:pPr>
                  <a:defRPr/>
                </a:pPr>
                <a:endParaRPr lang="en-US">
                  <a:solidFill>
                    <a:srgbClr val="E7EBEF"/>
                  </a:solidFill>
                </a:endParaRPr>
              </a:p>
            </p:txBody>
          </p:sp>
          <p:sp>
            <p:nvSpPr>
              <p:cNvPr id="95253" name="Rectangle 8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366000" y="3708400"/>
                <a:ext cx="979488" cy="787400"/>
              </a:xfrm>
              <a:prstGeom prst="rect">
                <a:avLst/>
              </a:prstGeom>
              <a:solidFill>
                <a:srgbClr val="E7EB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45720" tIns="0" rIns="45720" bIns="0" anchor="ctr"/>
              <a:lstStyle/>
              <a:p>
                <a:pPr algn="ctr" defTabSz="895350" eaLnBrk="0" hangingPunct="0">
                  <a:spcBef>
                    <a:spcPct val="20000"/>
                  </a:spcBef>
                  <a:buSzPct val="75000"/>
                </a:pPr>
                <a:r>
                  <a:rPr lang="en-AU" sz="1600" b="1" dirty="0" smtClean="0">
                    <a:solidFill>
                      <a:srgbClr val="06325C"/>
                    </a:solidFill>
                  </a:rPr>
                  <a:t>201</a:t>
                </a:r>
                <a:r>
                  <a:rPr lang="pl-PL" sz="1600" b="1" dirty="0" smtClean="0">
                    <a:solidFill>
                      <a:srgbClr val="06325C"/>
                    </a:solidFill>
                  </a:rPr>
                  <a:t>3</a:t>
                </a:r>
                <a:endParaRPr lang="en-AU" sz="1600" b="1" dirty="0">
                  <a:solidFill>
                    <a:srgbClr val="06325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76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>
          <a:xfrm>
            <a:off x="3203848" y="5949280"/>
            <a:ext cx="5580112" cy="360040"/>
          </a:xfrm>
        </p:spPr>
        <p:txBody>
          <a:bodyPr/>
          <a:lstStyle/>
          <a:p>
            <a:r>
              <a:rPr lang="pl-PL" sz="2000" b="1" dirty="0" smtClean="0">
                <a:solidFill>
                  <a:schemeClr val="accent4">
                    <a:lumMod val="10000"/>
                  </a:schemeClr>
                </a:solidFill>
              </a:rPr>
              <a:t>miroslaw.miller@ml.pan.wroc.pl</a:t>
            </a:r>
            <a:endParaRPr lang="pl-PL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6"/>
          </p:nvPr>
        </p:nvSpPr>
        <p:spPr>
          <a:xfrm>
            <a:off x="827584" y="2348880"/>
            <a:ext cx="7704856" cy="1008112"/>
          </a:xfrm>
        </p:spPr>
        <p:txBody>
          <a:bodyPr/>
          <a:lstStyle/>
          <a:p>
            <a:pPr algn="ctr"/>
            <a:r>
              <a:rPr lang="pl-PL" sz="4400" b="1" dirty="0" smtClean="0"/>
              <a:t>Dziękuję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26989482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upa 32"/>
          <p:cNvGrpSpPr>
            <a:grpSpLocks/>
          </p:cNvGrpSpPr>
          <p:nvPr/>
        </p:nvGrpSpPr>
        <p:grpSpPr bwMode="auto">
          <a:xfrm>
            <a:off x="827583" y="459858"/>
            <a:ext cx="8208913" cy="6154316"/>
            <a:chOff x="567759" y="1052473"/>
            <a:chExt cx="8209493" cy="5234027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784457" y="4323437"/>
              <a:ext cx="3789631" cy="28622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eaLnBrk="0" hangingPunct="0">
                <a:defRPr/>
              </a:pPr>
              <a:endParaRPr lang="pl-PL" sz="12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pl-PL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ZYSK/(STRATA)</a:t>
              </a:r>
              <a:r>
                <a:rPr lang="en-US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 (</a:t>
              </a:r>
              <a:r>
                <a:rPr lang="pl-PL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mld USD</a:t>
              </a:r>
              <a:r>
                <a:rPr lang="en-US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)</a:t>
              </a:r>
            </a:p>
            <a:p>
              <a:pPr eaLnBrk="0" hangingPunct="0">
                <a:defRPr/>
              </a:pPr>
              <a:endParaRPr lang="en-US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67759" y="2253715"/>
              <a:ext cx="3789631" cy="287574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eaLnBrk="0" hangingPunct="0">
                <a:defRPr/>
              </a:pPr>
              <a:endParaRPr lang="pl-PL" sz="12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pl-PL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LICZBA PRACOWNIKÓW (tys.)</a:t>
              </a:r>
              <a:endParaRPr lang="en-US" sz="12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  <a:p>
              <a:pPr algn="ctr" eaLnBrk="0" hangingPunct="0">
                <a:defRPr/>
              </a:pPr>
              <a:endParaRPr lang="en-US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4784457" y="2256415"/>
              <a:ext cx="3789631" cy="286224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eaLnBrk="0" hangingPunct="0">
                <a:defRPr/>
              </a:pPr>
              <a:endParaRPr lang="pl-PL" sz="12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pl-PL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MAJĄTEK TRWAŁY (mld USD)</a:t>
              </a:r>
              <a:endParaRPr lang="en-US" sz="12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endParaRPr lang="en-US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graphicFrame>
          <p:nvGraphicFramePr>
            <p:cNvPr id="1026" name="Object 18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348147"/>
                </p:ext>
              </p:extLst>
            </p:nvPr>
          </p:nvGraphicFramePr>
          <p:xfrm>
            <a:off x="676637" y="4720535"/>
            <a:ext cx="3571875" cy="154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" r:id="rId3" imgW="3572566" imgH="1548518" progId="Excel.Sheet.8">
                    <p:embed/>
                  </p:oleObj>
                </mc:Choice>
                <mc:Fallback>
                  <p:oleObj r:id="rId3" imgW="3572566" imgH="1548518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637" y="4720535"/>
                          <a:ext cx="3571875" cy="154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67759" y="4323437"/>
              <a:ext cx="3788043" cy="28622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eaLnBrk="0" hangingPunct="0">
                <a:defRPr/>
              </a:pPr>
              <a:endParaRPr lang="pl-PL" sz="1200" b="1" dirty="0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  <a:p>
              <a:pPr eaLnBrk="0" hangingPunct="0">
                <a:defRPr/>
              </a:pPr>
              <a:r>
                <a:rPr lang="pl-PL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PRZYCHODY</a:t>
              </a:r>
              <a:r>
                <a:rPr lang="en-US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 (</a:t>
              </a:r>
              <a:r>
                <a:rPr lang="pl-PL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mld USD</a:t>
              </a:r>
              <a:r>
                <a:rPr lang="en-US" sz="1200" b="1" dirty="0">
                  <a:solidFill>
                    <a:schemeClr val="bg2">
                      <a:lumMod val="75000"/>
                      <a:lumOff val="25000"/>
                    </a:schemeClr>
                  </a:solidFill>
                </a:rPr>
                <a:t>)</a:t>
              </a:r>
            </a:p>
            <a:p>
              <a:pPr eaLnBrk="0" hangingPunct="0">
                <a:defRPr/>
              </a:pPr>
              <a:endParaRPr lang="en-US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035" name="Text Box 20"/>
            <p:cNvSpPr txBox="1">
              <a:spLocks noChangeArrowheads="1"/>
            </p:cNvSpPr>
            <p:nvPr/>
          </p:nvSpPr>
          <p:spPr bwMode="auto">
            <a:xfrm>
              <a:off x="783799" y="1052473"/>
              <a:ext cx="7993453" cy="7329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pl-PL" sz="2800" b="1" dirty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  <a:t>Porównanie</a:t>
              </a:r>
              <a:r>
                <a:rPr lang="en-US" sz="2800" b="1" dirty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  <a:t> General Motors </a:t>
              </a:r>
              <a:r>
                <a:rPr lang="pl-PL" sz="2800" b="1" dirty="0" smtClean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  <a:t>i</a:t>
              </a:r>
              <a:r>
                <a:rPr lang="en-US" sz="2800" b="1" dirty="0" smtClean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  <a:t> Google</a:t>
              </a:r>
              <a:r>
                <a:rPr lang="pl-PL" sz="2800" b="1" dirty="0" smtClean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  <a:t> </a:t>
              </a:r>
              <a:br>
                <a:rPr lang="pl-PL" sz="2800" b="1" dirty="0" smtClean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</a:br>
              <a:r>
                <a:rPr lang="pl-PL" sz="2800" b="1" dirty="0" smtClean="0">
                  <a:solidFill>
                    <a:schemeClr val="accent4">
                      <a:lumMod val="10000"/>
                    </a:schemeClr>
                  </a:solidFill>
                  <a:ea typeface="+mj-ea"/>
                  <a:cs typeface="Arial" charset="0"/>
                </a:rPr>
                <a:t>w latach 2006-2008 …</a:t>
              </a:r>
              <a:endParaRPr lang="en-US" sz="2800" b="1" dirty="0">
                <a:solidFill>
                  <a:schemeClr val="accent4">
                    <a:lumMod val="10000"/>
                  </a:schemeClr>
                </a:solidFill>
                <a:ea typeface="+mj-ea"/>
                <a:cs typeface="Arial" charset="0"/>
              </a:endParaRPr>
            </a:p>
          </p:txBody>
        </p:sp>
        <p:graphicFrame>
          <p:nvGraphicFramePr>
            <p:cNvPr id="1027" name="Object 18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2184724"/>
                </p:ext>
              </p:extLst>
            </p:nvPr>
          </p:nvGraphicFramePr>
          <p:xfrm>
            <a:off x="675843" y="2542639"/>
            <a:ext cx="3571875" cy="154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" name="Wykres" r:id="rId5" imgW="3572566" imgH="1542422" progId="Excel.Sheet.8">
                    <p:embed/>
                  </p:oleObj>
                </mc:Choice>
                <mc:Fallback>
                  <p:oleObj name="Wykres" r:id="rId5" imgW="3572566" imgH="1542422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843" y="2542639"/>
                          <a:ext cx="3571875" cy="154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88"/>
            <p:cNvGraphicFramePr>
              <a:graphicFrameLocks/>
            </p:cNvGraphicFramePr>
            <p:nvPr/>
          </p:nvGraphicFramePr>
          <p:xfrm>
            <a:off x="4929188" y="4741863"/>
            <a:ext cx="3571875" cy="154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r:id="rId7" imgW="3572566" imgH="1548518" progId="Excel.Sheet.8">
                    <p:embed/>
                  </p:oleObj>
                </mc:Choice>
                <mc:Fallback>
                  <p:oleObj r:id="rId7" imgW="3572566" imgH="1548518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88" y="4741863"/>
                          <a:ext cx="3571875" cy="154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89"/>
            <p:cNvGraphicFramePr>
              <a:graphicFrameLocks/>
            </p:cNvGraphicFramePr>
            <p:nvPr/>
          </p:nvGraphicFramePr>
          <p:xfrm>
            <a:off x="4929188" y="2582863"/>
            <a:ext cx="3571875" cy="154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" r:id="rId9" imgW="3572566" imgH="1542422" progId="Excel.Sheet.8">
                    <p:embed/>
                  </p:oleObj>
                </mc:Choice>
                <mc:Fallback>
                  <p:oleObj r:id="rId9" imgW="3572566" imgH="1542422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9188" y="2582863"/>
                          <a:ext cx="3571875" cy="1544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982322" y="4748867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accent4">
                    <a:lumMod val="10000"/>
                  </a:schemeClr>
                </a:solidFill>
                <a:latin typeface="Arial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98100" y="4748867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482615" y="4736571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8394" y="4736571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6270462" y="4748867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accent4">
                    <a:lumMod val="10000"/>
                  </a:schemeClr>
                </a:solidFill>
                <a:latin typeface="Arial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786241" y="4748867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7770756" y="4736571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286534" y="4736571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982322" y="2680495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accent4">
                    <a:lumMod val="10000"/>
                  </a:schemeClr>
                </a:solidFill>
                <a:latin typeface="Arial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498100" y="2680495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482615" y="2668199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998394" y="2668199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270462" y="2680495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accent4">
                    <a:lumMod val="10000"/>
                  </a:schemeClr>
                </a:solidFill>
                <a:latin typeface="Arial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5786241" y="2680495"/>
              <a:ext cx="301386" cy="137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accent4">
                      <a:lumMod val="10000"/>
                    </a:schemeClr>
                  </a:solidFill>
                  <a:latin typeface="Arial" charset="0"/>
                </a:rPr>
                <a:t>2006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770756" y="2668199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2008</a:t>
              </a:r>
              <a:endParaRPr lang="en-US" sz="105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286534" y="2668199"/>
              <a:ext cx="250843" cy="1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050" b="1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9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upa 2"/>
          <p:cNvGrpSpPr>
            <a:grpSpLocks/>
          </p:cNvGrpSpPr>
          <p:nvPr/>
        </p:nvGrpSpPr>
        <p:grpSpPr bwMode="auto">
          <a:xfrm>
            <a:off x="353219" y="2444161"/>
            <a:ext cx="8496300" cy="4218549"/>
            <a:chOff x="714375" y="2658561"/>
            <a:chExt cx="7358063" cy="3509158"/>
          </a:xfrm>
        </p:grpSpPr>
        <p:graphicFrame>
          <p:nvGraphicFramePr>
            <p:cNvPr id="2050" name="Object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9403248"/>
                </p:ext>
              </p:extLst>
            </p:nvPr>
          </p:nvGraphicFramePr>
          <p:xfrm>
            <a:off x="714375" y="2811744"/>
            <a:ext cx="7358063" cy="335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3" r:id="rId3" imgW="7358510" imgH="3359187" progId="Excel.Sheet.8">
                    <p:embed/>
                  </p:oleObj>
                </mc:Choice>
                <mc:Fallback>
                  <p:oleObj r:id="rId3" imgW="7358510" imgH="335918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2811744"/>
                          <a:ext cx="7358063" cy="3355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071328" y="2658561"/>
              <a:ext cx="910134" cy="1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200" b="1" u="sng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Grudzień 2006</a:t>
              </a:r>
              <a:endParaRPr lang="en-US" sz="1200" b="1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3234430" y="2658561"/>
              <a:ext cx="910134" cy="1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200" b="1" u="sng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Grudzień 2008</a:t>
              </a:r>
              <a:endParaRPr lang="en-US" sz="1200" b="1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071196" y="2658561"/>
              <a:ext cx="910134" cy="1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200" b="1" u="sng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Grudzień 2006</a:t>
              </a:r>
              <a:endParaRPr lang="en-US" sz="1200" b="1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235672" y="2658561"/>
              <a:ext cx="910134" cy="153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0" hangingPunct="0">
                <a:defRPr/>
              </a:pPr>
              <a:r>
                <a:rPr lang="pl-PL" sz="1200" b="1" u="sng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Arial" charset="0"/>
                </a:rPr>
                <a:t>Grudzień 2008</a:t>
              </a:r>
              <a:endParaRPr lang="en-US" sz="1200" b="1" u="sng" dirty="0">
                <a:solidFill>
                  <a:schemeClr val="bg2">
                    <a:lumMod val="75000"/>
                    <a:lumOff val="25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>
              <a:off x="2142819" y="3000582"/>
              <a:ext cx="2071861" cy="5704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a 10"/>
            <p:cNvSpPr/>
            <p:nvPr/>
          </p:nvSpPr>
          <p:spPr>
            <a:xfrm>
              <a:off x="2500273" y="3071892"/>
              <a:ext cx="1356952" cy="427857"/>
            </a:xfrm>
            <a:prstGeom prst="ellipse">
              <a:avLst/>
            </a:prstGeom>
            <a:solidFill>
              <a:schemeClr val="tx2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>
                  <a:solidFill>
                    <a:schemeClr val="bg1"/>
                  </a:solidFill>
                  <a:cs typeface="Arial" pitchFamily="34" charset="0"/>
                </a:rPr>
                <a:t>-90%</a:t>
              </a:r>
              <a:endParaRPr lang="en-GB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>
              <a:off x="5214177" y="3143201"/>
              <a:ext cx="2071861" cy="2139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a 12"/>
            <p:cNvSpPr/>
            <p:nvPr/>
          </p:nvSpPr>
          <p:spPr>
            <a:xfrm>
              <a:off x="5643123" y="3071892"/>
              <a:ext cx="1356952" cy="42785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>
                  <a:solidFill>
                    <a:schemeClr val="bg1"/>
                  </a:solidFill>
                  <a:cs typeface="Arial" pitchFamily="34" charset="0"/>
                </a:rPr>
                <a:t>-22%</a:t>
              </a:r>
              <a:endParaRPr lang="en-GB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4" name="Łącznik prosty 13"/>
            <p:cNvCxnSpPr/>
            <p:nvPr/>
          </p:nvCxnSpPr>
          <p:spPr>
            <a:xfrm rot="5400000">
              <a:off x="2289107" y="4600424"/>
              <a:ext cx="179990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2845346" y="3738909"/>
              <a:ext cx="319853" cy="47282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pl-PL" sz="1200" b="1" dirty="0">
                  <a:solidFill>
                    <a:srgbClr val="FF0000"/>
                  </a:solidFill>
                  <a:latin typeface="Arial" charset="0"/>
                </a:rPr>
                <a:t>kryzys</a:t>
              </a:r>
              <a:endParaRPr lang="en-GB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16" name="Łącznik prosty 15"/>
            <p:cNvCxnSpPr/>
            <p:nvPr/>
          </p:nvCxnSpPr>
          <p:spPr>
            <a:xfrm rot="5400000">
              <a:off x="5419584" y="4529115"/>
              <a:ext cx="179990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6"/>
            <p:cNvSpPr txBox="1"/>
            <p:nvPr/>
          </p:nvSpPr>
          <p:spPr>
            <a:xfrm>
              <a:off x="5975360" y="3667471"/>
              <a:ext cx="319853" cy="47282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pl-PL" sz="1200" b="1" dirty="0">
                  <a:solidFill>
                    <a:srgbClr val="FF0000"/>
                  </a:solidFill>
                  <a:latin typeface="Arial" charset="0"/>
                </a:rPr>
                <a:t>kryzys</a:t>
              </a:r>
              <a:endParaRPr lang="en-GB" sz="12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052" name="pole tekstowe 17"/>
          <p:cNvSpPr txBox="1">
            <a:spLocks noChangeArrowheads="1"/>
          </p:cNvSpPr>
          <p:nvPr/>
        </p:nvSpPr>
        <p:spPr bwMode="auto">
          <a:xfrm>
            <a:off x="1414464" y="548680"/>
            <a:ext cx="3638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… i w kryzysie</a:t>
            </a:r>
            <a:r>
              <a:rPr lang="en-US" sz="3600" b="1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84438" y="1916113"/>
            <a:ext cx="477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Wartość rynkowa w kryzysie (mld </a:t>
            </a:r>
            <a:r>
              <a:rPr lang="pl-PL" b="1" dirty="0">
                <a:solidFill>
                  <a:schemeClr val="accent4">
                    <a:lumMod val="10000"/>
                  </a:schemeClr>
                </a:solidFill>
                <a:latin typeface="Tahoma" pitchFamily="34" charset="0"/>
                <a:cs typeface="Tahoma" pitchFamily="34" charset="0"/>
              </a:rPr>
              <a:t>USD)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>
          <a:xfrm>
            <a:off x="827584" y="404664"/>
            <a:ext cx="7992888" cy="864096"/>
          </a:xfrm>
        </p:spPr>
        <p:txBody>
          <a:bodyPr/>
          <a:lstStyle/>
          <a:p>
            <a:r>
              <a:rPr lang="en-GB" sz="2800" b="1" dirty="0">
                <a:ea typeface="+mj-ea"/>
                <a:cs typeface="Arial" charset="0"/>
              </a:rPr>
              <a:t>General</a:t>
            </a:r>
            <a:r>
              <a:rPr lang="pl-PL" sz="2800" b="1" dirty="0" err="1">
                <a:ea typeface="+mj-ea"/>
                <a:cs typeface="Arial" charset="0"/>
              </a:rPr>
              <a:t>ne</a:t>
            </a:r>
            <a:r>
              <a:rPr lang="pl-PL" sz="2800" b="1" dirty="0">
                <a:ea typeface="+mj-ea"/>
                <a:cs typeface="Arial" charset="0"/>
              </a:rPr>
              <a:t> trendy w </a:t>
            </a:r>
            <a:r>
              <a:rPr lang="pl-PL" sz="2800" b="1" dirty="0" smtClean="0">
                <a:ea typeface="+mj-ea"/>
                <a:cs typeface="Arial" charset="0"/>
              </a:rPr>
              <a:t>polskim sektorze </a:t>
            </a:r>
            <a:r>
              <a:rPr lang="pl-PL" sz="2800" b="1" dirty="0">
                <a:ea typeface="+mj-ea"/>
                <a:cs typeface="Arial" charset="0"/>
              </a:rPr>
              <a:t>B+R</a:t>
            </a:r>
          </a:p>
          <a:p>
            <a:r>
              <a:rPr lang="pl-PL" sz="2000" dirty="0">
                <a:ea typeface="+mj-ea"/>
                <a:cs typeface="Arial" charset="0"/>
              </a:rPr>
              <a:t>W</a:t>
            </a:r>
            <a:r>
              <a:rPr lang="pl-PL" sz="2000" dirty="0" smtClean="0">
                <a:ea typeface="+mj-ea"/>
                <a:cs typeface="Arial" charset="0"/>
              </a:rPr>
              <a:t>nioski z Raportu RIS3 dla  KE, 2013</a:t>
            </a:r>
            <a:endParaRPr lang="pl-PL" sz="2000" dirty="0">
              <a:ea typeface="+mj-ea"/>
              <a:cs typeface="Arial" charset="0"/>
            </a:endParaRPr>
          </a:p>
        </p:txBody>
      </p:sp>
      <p:sp>
        <p:nvSpPr>
          <p:cNvPr id="6" name="Symbol zastępczy tekstu 3"/>
          <p:cNvSpPr>
            <a:spLocks noGrp="1"/>
          </p:cNvSpPr>
          <p:nvPr>
            <p:ph type="body" sz="quarter" idx="19"/>
          </p:nvPr>
        </p:nvSpPr>
        <p:spPr>
          <a:xfrm>
            <a:off x="683409" y="1700808"/>
            <a:ext cx="8424936" cy="4391025"/>
          </a:xfrm>
        </p:spPr>
        <p:txBody>
          <a:bodyPr/>
          <a:lstStyle/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/>
              <a:t>Polska jako „</a:t>
            </a:r>
            <a:r>
              <a:rPr lang="pl-PL" sz="2400" dirty="0" err="1" smtClean="0"/>
              <a:t>modest</a:t>
            </a:r>
            <a:r>
              <a:rPr lang="pl-PL" sz="2400" dirty="0" smtClean="0"/>
              <a:t> </a:t>
            </a:r>
            <a:r>
              <a:rPr lang="pl-PL" sz="2400" dirty="0" err="1" smtClean="0"/>
              <a:t>innovator</a:t>
            </a:r>
            <a:r>
              <a:rPr lang="pl-PL" sz="2400" dirty="0" smtClean="0"/>
              <a:t>” (spadek z 23 na 24 m-ce</a:t>
            </a:r>
            <a:r>
              <a:rPr lang="pl-PL" sz="2400" dirty="0"/>
              <a:t>)</a:t>
            </a:r>
            <a:endParaRPr lang="en-US" sz="2400" dirty="0" smtClean="0"/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/>
              <a:t>Niska wartość</a:t>
            </a:r>
            <a:r>
              <a:rPr lang="en-US" sz="2400" dirty="0" smtClean="0"/>
              <a:t> GERD &amp; BERD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/>
              <a:t>Znaczna fragmentacja i </a:t>
            </a:r>
            <a:r>
              <a:rPr lang="pl-PL" sz="2400" dirty="0"/>
              <a:t>słaba </a:t>
            </a:r>
            <a:r>
              <a:rPr lang="pl-PL" sz="2400" dirty="0" smtClean="0"/>
              <a:t>internacjonalizacja sektora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/>
              <a:t>Uciążliwa biurokracja i procedury przetargowe </a:t>
            </a:r>
            <a:endParaRPr lang="en-US" sz="2400" dirty="0" smtClean="0"/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/>
              <a:t>Niski kapitał społeczny: niska gotowość do współpracy </a:t>
            </a:r>
            <a:br>
              <a:rPr lang="pl-PL" sz="2400" dirty="0" smtClean="0"/>
            </a:br>
            <a:r>
              <a:rPr lang="pl-PL" sz="2400" dirty="0" smtClean="0"/>
              <a:t>i niski poziom wzajemnego zaufania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Doskonała infrastruktura B+R zbudowana w latach 2007-2013</a:t>
            </a: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Dużo utalentowanych i przedsiębiorczych ludzi – w dużej mierze niewykorzystanych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261938" indent="-261938"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Reforma systemu nauki w fazie implementacji</a:t>
            </a:r>
          </a:p>
        </p:txBody>
      </p:sp>
    </p:spTree>
    <p:extLst>
      <p:ext uri="{BB962C8B-B14F-4D97-AF65-F5344CB8AC3E}">
        <p14:creationId xmlns:p14="http://schemas.microsoft.com/office/powerpoint/2010/main" val="8290964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Title 1"/>
          <p:cNvSpPr txBox="1">
            <a:spLocks/>
          </p:cNvSpPr>
          <p:nvPr/>
        </p:nvSpPr>
        <p:spPr bwMode="auto">
          <a:xfrm>
            <a:off x="236538" y="1524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827584" y="152400"/>
            <a:ext cx="8455025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800" dirty="0">
                <a:solidFill>
                  <a:schemeClr val="accent4">
                    <a:lumMod val="10000"/>
                  </a:schemeClr>
                </a:solidFill>
                <a:latin typeface="+mn-lt"/>
                <a:cs typeface="Arial" charset="0"/>
              </a:rPr>
              <a:t>Trójkąt budowy innowacyjnej gospodarki</a:t>
            </a:r>
            <a:endParaRPr lang="en-IN" sz="2800" dirty="0">
              <a:solidFill>
                <a:schemeClr val="accent4">
                  <a:lumMod val="1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819400" y="2209800"/>
            <a:ext cx="3429000" cy="2590800"/>
          </a:xfrm>
          <a:prstGeom prst="triangle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19050" cmpd="sng" algn="ctr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371600" y="5110162"/>
            <a:ext cx="1903412" cy="528638"/>
          </a:xfrm>
          <a:prstGeom prst="rect">
            <a:avLst/>
          </a:prstGeom>
          <a:solidFill>
            <a:srgbClr val="002060"/>
          </a:solidFill>
          <a:ln w="6350" algn="ctr">
            <a:noFill/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Talenty</a:t>
            </a:r>
            <a:endParaRPr lang="nl-NL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173788" y="5110162"/>
            <a:ext cx="1903412" cy="528638"/>
          </a:xfrm>
          <a:prstGeom prst="rect">
            <a:avLst/>
          </a:prstGeom>
          <a:solidFill>
            <a:srgbClr val="FFC000"/>
          </a:solidFill>
          <a:ln w="6350" algn="ctr">
            <a:noFill/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accent4">
                    <a:lumMod val="10000"/>
                  </a:schemeClr>
                </a:solidFill>
              </a:rPr>
              <a:t>Możliwości</a:t>
            </a:r>
            <a:endParaRPr lang="nl-NL" sz="1600" b="1" dirty="0">
              <a:solidFill>
                <a:schemeClr val="accent4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33682" y="1295400"/>
            <a:ext cx="1903412" cy="528638"/>
          </a:xfrm>
          <a:prstGeom prst="rect">
            <a:avLst/>
          </a:prstGeom>
          <a:solidFill>
            <a:srgbClr val="C00000"/>
          </a:solidFill>
          <a:ln w="6350" algn="ctr">
            <a:noFill/>
            <a:miter lim="800000"/>
            <a:headEnd type="none" w="sm" len="sm"/>
            <a:tailEnd type="none" w="med" len="lg"/>
          </a:ln>
          <a:effectLst>
            <a:outerShdw dist="17961" dir="2700000"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Kapitał</a:t>
            </a:r>
            <a:endParaRPr lang="nl-NL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2" y="212725"/>
            <a:ext cx="7848351" cy="863600"/>
          </a:xfrm>
        </p:spPr>
        <p:txBody>
          <a:bodyPr/>
          <a:lstStyle/>
          <a:p>
            <a:pPr algn="l">
              <a:defRPr/>
            </a:pP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„Składniki” innowacyjnego otoczenia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188" y="1412875"/>
            <a:ext cx="8723312" cy="4392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46800" rIns="0" bIns="46800"/>
          <a:lstStyle>
            <a:lvl1pPr marL="185738" indent="-185738"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5738" algn="l"/>
                <a:tab pos="633413" algn="l"/>
                <a:tab pos="1082675" algn="l"/>
                <a:tab pos="1531938" algn="l"/>
                <a:tab pos="1981200" algn="l"/>
                <a:tab pos="2430463" algn="l"/>
                <a:tab pos="2879725" algn="l"/>
                <a:tab pos="3328988" algn="l"/>
                <a:tab pos="3778250" algn="l"/>
                <a:tab pos="4227513" algn="l"/>
                <a:tab pos="4676775" algn="l"/>
                <a:tab pos="5126038" algn="l"/>
                <a:tab pos="5575300" algn="l"/>
                <a:tab pos="6024563" algn="l"/>
                <a:tab pos="6473825" algn="l"/>
                <a:tab pos="6923088" algn="l"/>
                <a:tab pos="7372350" algn="l"/>
                <a:tab pos="7821613" algn="l"/>
                <a:tab pos="8270875" algn="l"/>
                <a:tab pos="8720138" algn="l"/>
                <a:tab pos="9169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350"/>
              </a:spcBef>
              <a:buSzPct val="45000"/>
              <a:buFont typeface="Wingdings" pitchFamily="2" charset="2"/>
              <a:buNone/>
              <a:defRPr/>
            </a:pPr>
            <a:endParaRPr lang="pl-PL" sz="20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28676" name="Symbol zastępczy tekstu 7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mtClean="0"/>
              <a:t>Departament Life Science, WCB EIT+ </a:t>
            </a:r>
          </a:p>
          <a:p>
            <a:pPr eaLnBrk="1" hangingPunct="1"/>
            <a:endParaRPr lang="en-US" altLang="pl-PL" smtClean="0"/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2"/>
          </p:nvPr>
        </p:nvSpPr>
        <p:spPr>
          <a:xfrm>
            <a:off x="611188" y="1413821"/>
            <a:ext cx="8064500" cy="4464050"/>
          </a:xfrm>
        </p:spPr>
        <p:txBody>
          <a:bodyPr/>
          <a:lstStyle/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Dobrze wykształcone społeczeństwo, </a:t>
            </a:r>
            <a:r>
              <a:rPr lang="pl-PL" sz="2400" dirty="0" smtClean="0">
                <a:solidFill>
                  <a:srgbClr val="C00000"/>
                </a:solidFill>
              </a:rPr>
              <a:t>otwarte na zmiany, otwarte na podejmowanie ryzyka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>
                <a:solidFill>
                  <a:schemeClr val="accent4">
                    <a:lumMod val="10000"/>
                  </a:schemeClr>
                </a:solidFill>
              </a:rPr>
              <a:t>Dobre </a:t>
            </a:r>
            <a:r>
              <a:rPr lang="pl-PL" sz="2400" dirty="0">
                <a:solidFill>
                  <a:srgbClr val="C00000"/>
                </a:solidFill>
              </a:rPr>
              <a:t>i otwarte na otoczenie 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</a:rPr>
              <a:t>uniwersytety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>
                <a:solidFill>
                  <a:schemeClr val="accent4">
                    <a:lumMod val="10000"/>
                  </a:schemeClr>
                </a:solidFill>
              </a:rPr>
              <a:t>Silny przemysł</a:t>
            </a:r>
            <a:r>
              <a:rPr lang="pl-PL" sz="2400" dirty="0">
                <a:solidFill>
                  <a:srgbClr val="C00000"/>
                </a:solidFill>
              </a:rPr>
              <a:t>, </a:t>
            </a:r>
            <a:r>
              <a:rPr lang="pl-PL" sz="2400" dirty="0" smtClean="0">
                <a:solidFill>
                  <a:srgbClr val="C00000"/>
                </a:solidFill>
              </a:rPr>
              <a:t>współpracujący z nauką 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</a:rPr>
              <a:t>Dobra infrastruktura B+R </a:t>
            </a:r>
            <a:r>
              <a:rPr lang="pl-PL" sz="2400" i="1" dirty="0" smtClean="0">
                <a:solidFill>
                  <a:schemeClr val="accent4">
                    <a:lumMod val="10000"/>
                  </a:schemeClr>
                </a:solidFill>
              </a:rPr>
              <a:t>otwarta na projekty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i="1" dirty="0" smtClean="0">
                <a:solidFill>
                  <a:schemeClr val="accent4">
                    <a:lumMod val="10000"/>
                  </a:schemeClr>
                </a:solidFill>
              </a:rPr>
              <a:t>Wsparcie </a:t>
            </a:r>
            <a:r>
              <a:rPr lang="pl-PL" sz="2400" i="1" dirty="0">
                <a:solidFill>
                  <a:schemeClr val="accent4">
                    <a:lumMod val="10000"/>
                  </a:schemeClr>
                </a:solidFill>
              </a:rPr>
              <a:t>samorządów (oparcie wzrostu na B+R)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Relacje: sieci instytucji, ludzi i kompetencji 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Miejsca współpracy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dirty="0" smtClean="0">
                <a:solidFill>
                  <a:srgbClr val="C00000"/>
                </a:solidFill>
              </a:rPr>
              <a:t>- „przypadkowych spotkań”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Fundusze finansujące projekty na wczesnym etapie 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dirty="0" smtClean="0">
                <a:solidFill>
                  <a:srgbClr val="C00000"/>
                </a:solidFill>
              </a:rPr>
              <a:t>Mobilność ludzi </a:t>
            </a:r>
            <a:r>
              <a:rPr lang="pl-PL" sz="2400" i="1" dirty="0">
                <a:solidFill>
                  <a:schemeClr val="accent4">
                    <a:lumMod val="10000"/>
                  </a:schemeClr>
                </a:solidFill>
              </a:rPr>
              <a:t>(w tym zagraniczna)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r>
              <a:rPr lang="pl-PL" sz="2400" i="1" dirty="0">
                <a:solidFill>
                  <a:schemeClr val="accent4">
                    <a:lumMod val="10000"/>
                  </a:schemeClr>
                </a:solidFill>
              </a:rPr>
              <a:t>Instytucje otoczenia biznesu (IOB)</a:t>
            </a:r>
          </a:p>
          <a:p>
            <a:pPr marL="273050" lvl="1" indent="-273050">
              <a:spcBef>
                <a:spcPts val="0"/>
              </a:spcBef>
              <a:spcAft>
                <a:spcPts val="600"/>
              </a:spcAft>
              <a:buSzPct val="100000"/>
              <a:buFont typeface="Tahoma" pitchFamily="34" charset="0"/>
              <a:buBlip>
                <a:blip r:embed="rId3"/>
              </a:buBlip>
              <a:defRPr/>
            </a:pPr>
            <a:endParaRPr lang="pl-PL" sz="24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00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9"/>
          </p:nvPr>
        </p:nvSpPr>
        <p:spPr>
          <a:xfrm>
            <a:off x="611560" y="1340768"/>
            <a:ext cx="8532440" cy="5040560"/>
          </a:xfrm>
        </p:spPr>
        <p:txBody>
          <a:bodyPr/>
          <a:lstStyle/>
          <a:p>
            <a:pPr marL="261938" lvl="0" indent="-261938">
              <a:spcBef>
                <a:spcPts val="0"/>
              </a:spcBef>
              <a:spcAft>
                <a:spcPts val="1200"/>
              </a:spcAft>
            </a:pPr>
            <a:r>
              <a:rPr lang="pl-PL" sz="2200" b="1" dirty="0" smtClean="0">
                <a:solidFill>
                  <a:srgbClr val="000000"/>
                </a:solidFill>
              </a:rPr>
              <a:t>Strategia inteligentnej </a:t>
            </a:r>
            <a:r>
              <a:rPr lang="pl-PL" sz="2200" b="1" dirty="0" smtClean="0">
                <a:solidFill>
                  <a:srgbClr val="000000"/>
                </a:solidFill>
              </a:rPr>
              <a:t>specjalizacji (RIS3) </a:t>
            </a:r>
            <a:r>
              <a:rPr lang="pl-PL" sz="2200" dirty="0" smtClean="0">
                <a:solidFill>
                  <a:srgbClr val="000000"/>
                </a:solidFill>
              </a:rPr>
              <a:t>jako proces prowadzony przez całą perspektywę finansowania, ważna rola </a:t>
            </a:r>
            <a:r>
              <a:rPr lang="pl-PL" sz="2200" dirty="0" smtClean="0">
                <a:solidFill>
                  <a:srgbClr val="000000"/>
                </a:solidFill>
              </a:rPr>
              <a:t>regionów, </a:t>
            </a:r>
            <a:r>
              <a:rPr lang="pl-PL" sz="2200" dirty="0" err="1" smtClean="0">
                <a:solidFill>
                  <a:srgbClr val="000000"/>
                </a:solidFill>
              </a:rPr>
              <a:t>NCBiR</a:t>
            </a:r>
            <a:r>
              <a:rPr lang="pl-PL" sz="2200" dirty="0" smtClean="0">
                <a:solidFill>
                  <a:srgbClr val="000000"/>
                </a:solidFill>
              </a:rPr>
              <a:t> </a:t>
            </a:r>
            <a:r>
              <a:rPr lang="pl-PL" sz="2200" dirty="0" smtClean="0">
                <a:solidFill>
                  <a:srgbClr val="000000"/>
                </a:solidFill>
              </a:rPr>
              <a:t>i </a:t>
            </a:r>
            <a:r>
              <a:rPr lang="pl-PL" sz="2200" dirty="0" smtClean="0">
                <a:solidFill>
                  <a:srgbClr val="000000"/>
                </a:solidFill>
              </a:rPr>
              <a:t>PARP</a:t>
            </a:r>
            <a:endParaRPr lang="pl-PL" sz="2200" dirty="0" smtClean="0">
              <a:solidFill>
                <a:srgbClr val="000000"/>
              </a:solidFill>
            </a:endParaRPr>
          </a:p>
          <a:p>
            <a:pPr marL="261938" lvl="0" indent="-261938">
              <a:spcBef>
                <a:spcPts val="0"/>
              </a:spcBef>
              <a:spcAft>
                <a:spcPts val="1200"/>
              </a:spcAft>
            </a:pPr>
            <a:r>
              <a:rPr lang="pl-PL" sz="2200" dirty="0" smtClean="0">
                <a:solidFill>
                  <a:srgbClr val="000000"/>
                </a:solidFill>
              </a:rPr>
              <a:t>Pomoc unijna jako </a:t>
            </a:r>
            <a:r>
              <a:rPr lang="pl-PL" sz="2200" b="1" dirty="0" smtClean="0">
                <a:solidFill>
                  <a:srgbClr val="000000"/>
                </a:solidFill>
              </a:rPr>
              <a:t>fundusz inwestowany w krajowe </a:t>
            </a:r>
            <a:r>
              <a:rPr lang="pl-PL" sz="2200" dirty="0" smtClean="0">
                <a:solidFill>
                  <a:srgbClr val="000000"/>
                </a:solidFill>
              </a:rPr>
              <a:t>IP a nie proste dofinansowanie na zakup istniejących produktów</a:t>
            </a:r>
          </a:p>
          <a:p>
            <a:pPr marL="261938" lvl="0" indent="-261938">
              <a:spcBef>
                <a:spcPts val="0"/>
              </a:spcBef>
              <a:spcAft>
                <a:spcPts val="1200"/>
              </a:spcAft>
            </a:pPr>
            <a:r>
              <a:rPr lang="pl-PL" sz="2200" dirty="0" smtClean="0">
                <a:solidFill>
                  <a:srgbClr val="000000"/>
                </a:solidFill>
              </a:rPr>
              <a:t>Postawić </a:t>
            </a:r>
            <a:r>
              <a:rPr lang="pl-PL" sz="2200" dirty="0">
                <a:solidFill>
                  <a:srgbClr val="000000"/>
                </a:solidFill>
              </a:rPr>
              <a:t>na duże, ambitne projekty faktycznie zmieniające rzeczywistość: </a:t>
            </a:r>
            <a:r>
              <a:rPr lang="pl-PL" sz="2200" b="1" dirty="0">
                <a:solidFill>
                  <a:srgbClr val="000000"/>
                </a:solidFill>
              </a:rPr>
              <a:t>monitorować zmiany poprzez ocenę osiągania celów a nie kontrolę administracyjnych </a:t>
            </a:r>
            <a:r>
              <a:rPr lang="pl-PL" sz="2200" b="1" dirty="0" smtClean="0">
                <a:solidFill>
                  <a:srgbClr val="000000"/>
                </a:solidFill>
              </a:rPr>
              <a:t>procedur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</a:pPr>
            <a:r>
              <a:rPr lang="pl-PL" sz="2200" dirty="0" smtClean="0">
                <a:solidFill>
                  <a:srgbClr val="000000"/>
                </a:solidFill>
              </a:rPr>
              <a:t>Wykorzystać </a:t>
            </a:r>
            <a:r>
              <a:rPr lang="pl-PL" sz="2200" b="1" dirty="0" smtClean="0">
                <a:solidFill>
                  <a:srgbClr val="000000"/>
                </a:solidFill>
              </a:rPr>
              <a:t>kapitał ludzki</a:t>
            </a:r>
            <a:r>
              <a:rPr lang="pl-PL" sz="2200" dirty="0" smtClean="0">
                <a:solidFill>
                  <a:srgbClr val="000000"/>
                </a:solidFill>
              </a:rPr>
              <a:t>, w tym reemigrację B+R</a:t>
            </a:r>
          </a:p>
          <a:p>
            <a:pPr marL="261938" indent="-261938">
              <a:spcBef>
                <a:spcPts val="0"/>
              </a:spcBef>
              <a:spcAft>
                <a:spcPts val="1200"/>
              </a:spcAft>
            </a:pPr>
            <a:r>
              <a:rPr lang="pl-PL" sz="2200" dirty="0" smtClean="0">
                <a:solidFill>
                  <a:srgbClr val="000000"/>
                </a:solidFill>
              </a:rPr>
              <a:t>Budować silne </a:t>
            </a:r>
            <a:r>
              <a:rPr lang="pl-PL" sz="2200" b="1" dirty="0" smtClean="0">
                <a:solidFill>
                  <a:srgbClr val="000000"/>
                </a:solidFill>
              </a:rPr>
              <a:t>relacje międzynarodowe</a:t>
            </a:r>
            <a:r>
              <a:rPr lang="pl-PL" sz="2200" dirty="0" smtClean="0">
                <a:solidFill>
                  <a:srgbClr val="000000"/>
                </a:solidFill>
              </a:rPr>
              <a:t>, włączyć się 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w Horizon 2020 i współpracę ponadnarodową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pl-PL" sz="2800" b="1" dirty="0" smtClean="0">
                <a:ea typeface="+mj-ea"/>
                <a:cs typeface="Arial" charset="0"/>
              </a:rPr>
              <a:t>Wyzwania na lata 2014-2020</a:t>
            </a:r>
            <a:endParaRPr lang="pl-PL" sz="2800" b="1" dirty="0"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844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Motyw pakietu Office">
  <a:themeElements>
    <a:clrScheme name="EIT+">
      <a:dk1>
        <a:srgbClr val="808284"/>
      </a:dk1>
      <a:lt1>
        <a:srgbClr val="FFFFFF"/>
      </a:lt1>
      <a:dk2>
        <a:srgbClr val="808284"/>
      </a:dk2>
      <a:lt2>
        <a:srgbClr val="FFFFFF"/>
      </a:lt2>
      <a:accent1>
        <a:srgbClr val="F04E23"/>
      </a:accent1>
      <a:accent2>
        <a:srgbClr val="ED1C24"/>
      </a:accent2>
      <a:accent3>
        <a:srgbClr val="828282"/>
      </a:accent3>
      <a:accent4>
        <a:srgbClr val="F2F2F2"/>
      </a:accent4>
      <a:accent5>
        <a:srgbClr val="BFBFBF"/>
      </a:accent5>
      <a:accent6>
        <a:srgbClr val="7F7F7F"/>
      </a:accent6>
      <a:hlink>
        <a:srgbClr val="002060"/>
      </a:hlink>
      <a:folHlink>
        <a:srgbClr val="0070C0"/>
      </a:folHlink>
    </a:clrScheme>
    <a:fontScheme name="EIT+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VBMC_szablon_bial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11966</TotalTime>
  <Words>1335</Words>
  <Application>Microsoft Office PowerPoint</Application>
  <PresentationFormat>Pokaz na ekranie (4:3)</PresentationFormat>
  <Paragraphs>269</Paragraphs>
  <Slides>30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Motyw pakietu Office</vt:lpstr>
      <vt:lpstr>8_VBMC_szablon_bialy</vt:lpstr>
      <vt:lpstr>Arkusz programu Microsoft Excel 97–2003</vt:lpstr>
      <vt:lpstr>Wykres</vt:lpstr>
      <vt:lpstr>Prezentacja programu PowerPoint</vt:lpstr>
      <vt:lpstr>Prezentacja programu PowerPoint</vt:lpstr>
      <vt:lpstr>Gospodarka tradycyjna vs. oparta na wiedzy</vt:lpstr>
      <vt:lpstr>Prezentacja programu PowerPoint</vt:lpstr>
      <vt:lpstr>Prezentacja programu PowerPoint</vt:lpstr>
      <vt:lpstr>Prezentacja programu PowerPoint</vt:lpstr>
      <vt:lpstr>Prezentacja programu PowerPoint</vt:lpstr>
      <vt:lpstr>„Składniki” innowacyjnego otoczenia</vt:lpstr>
      <vt:lpstr>Prezentacja programu PowerPoint</vt:lpstr>
      <vt:lpstr>Prezentacja programu PowerPoint</vt:lpstr>
      <vt:lpstr>Strategia inteligentnej specjalizacji (RIS3)</vt:lpstr>
      <vt:lpstr>Inteligentna specjalizacja Przykład Finlandii – model Esko Aho</vt:lpstr>
      <vt:lpstr>Prezentacja programu PowerPoint</vt:lpstr>
      <vt:lpstr>Sektor tradycyjny vs. sektor inteligentny</vt:lpstr>
      <vt:lpstr>Sektor tradycyjny vs. sektor inteligentny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Inteligentna specjalizacja Podstawowe problemy w procesie wdrażania</vt:lpstr>
      <vt:lpstr>Oznaki tworzenia się sektora RIS3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HP7</dc:creator>
  <cp:lastModifiedBy>Mirosław Miller</cp:lastModifiedBy>
  <cp:revision>462</cp:revision>
  <cp:lastPrinted>2013-06-18T08:27:22Z</cp:lastPrinted>
  <dcterms:created xsi:type="dcterms:W3CDTF">2011-09-30T07:56:42Z</dcterms:created>
  <dcterms:modified xsi:type="dcterms:W3CDTF">2013-11-29T08:20:57Z</dcterms:modified>
</cp:coreProperties>
</file>