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05" r:id="rId2"/>
    <p:sldId id="259" r:id="rId3"/>
    <p:sldId id="279" r:id="rId4"/>
    <p:sldId id="310" r:id="rId5"/>
    <p:sldId id="302" r:id="rId6"/>
    <p:sldId id="299" r:id="rId7"/>
    <p:sldId id="300" r:id="rId8"/>
    <p:sldId id="308" r:id="rId9"/>
    <p:sldId id="311" r:id="rId10"/>
    <p:sldId id="269" r:id="rId11"/>
  </p:sldIdLst>
  <p:sldSz cx="9144000" cy="6858000" type="screen4x3"/>
  <p:notesSz cx="6794500" cy="992505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2838BEF-8BB2-4498-84A7-C5851F593DF1}" styleName="Styl pośredni 4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42DAD-4101-4391-A7FE-FC524123B760}" type="datetimeFigureOut">
              <a:rPr lang="pl-PL" smtClean="0"/>
              <a:pPr/>
              <a:t>2013-11-28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657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8100" y="942657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C2ACC-8841-4306-BA3A-4417051838D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82814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545909-CA09-4903-BA79-92E6E98E5E6D}" type="datetimeFigureOut">
              <a:rPr lang="pl-PL" smtClean="0"/>
              <a:pPr/>
              <a:t>2013-11-28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399"/>
            <a:ext cx="5435600" cy="44662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7075"/>
            <a:ext cx="2944283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8645" y="9427075"/>
            <a:ext cx="2944283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5CFB0-A191-4491-9AAF-BCF0674B5DB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64369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Kluczowe pytania:</a:t>
            </a:r>
            <a:r>
              <a:rPr lang="pl-PL" baseline="0" dirty="0" smtClean="0"/>
              <a:t>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5CFB0-A191-4491-9AAF-BCF0674B5DB6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28053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915816" y="0"/>
            <a:ext cx="6228184" cy="836712"/>
          </a:xfrm>
        </p:spPr>
        <p:txBody>
          <a:bodyPr>
            <a:normAutofit/>
          </a:bodyPr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5472608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ED061-F434-4F96-9810-6348C0A1A8FF}" type="datetimeFigureOut">
              <a:rPr lang="pl-PL" smtClean="0"/>
              <a:pPr/>
              <a:t>2013-11-28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8C0C0-B861-4C24-9C5C-E3D4CB27E4E2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Obraz 6" descr="prezentacja_power_point_v1.png"/>
          <p:cNvPicPr>
            <a:picLocks noChangeAspect="1"/>
          </p:cNvPicPr>
          <p:nvPr userDrawn="1"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0" y="-27384"/>
            <a:ext cx="9144000" cy="6858000"/>
          </a:xfrm>
          <a:prstGeom prst="rect">
            <a:avLst/>
          </a:prstGeom>
        </p:spPr>
      </p:pic>
      <p:sp>
        <p:nvSpPr>
          <p:cNvPr id="8" name="Prostokąt 7"/>
          <p:cNvSpPr/>
          <p:nvPr userDrawn="1"/>
        </p:nvSpPr>
        <p:spPr>
          <a:xfrm>
            <a:off x="1403648" y="1412776"/>
            <a:ext cx="6552728" cy="4536504"/>
          </a:xfrm>
          <a:prstGeom prst="rect">
            <a:avLst/>
          </a:prstGeom>
          <a:solidFill>
            <a:schemeClr val="bg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971600" y="1340769"/>
            <a:ext cx="763284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/>
              <a:t>Strategia Badań</a:t>
            </a:r>
            <a:endParaRPr lang="pl-PL" sz="3200" dirty="0" smtClean="0"/>
          </a:p>
          <a:p>
            <a:pPr algn="ctr"/>
            <a:r>
              <a:rPr lang="pl-PL" sz="3200" b="1" dirty="0" smtClean="0"/>
              <a:t>i Innowacyjności (RIS3) </a:t>
            </a:r>
          </a:p>
          <a:p>
            <a:endParaRPr lang="pl-PL" sz="3200" b="1" dirty="0" smtClean="0"/>
          </a:p>
          <a:p>
            <a:pPr algn="ctr"/>
            <a:r>
              <a:rPr lang="pl-PL" sz="3200" b="1" dirty="0" smtClean="0"/>
              <a:t>Od absorpcji do rezultatów – </a:t>
            </a:r>
            <a:br>
              <a:rPr lang="pl-PL" sz="3200" b="1" dirty="0" smtClean="0"/>
            </a:br>
            <a:r>
              <a:rPr lang="pl-PL" sz="3200" b="1" dirty="0" smtClean="0"/>
              <a:t>jak pobudzić potencjał </a:t>
            </a:r>
            <a:br>
              <a:rPr lang="pl-PL" sz="3200" b="1" dirty="0" smtClean="0"/>
            </a:br>
            <a:r>
              <a:rPr lang="pl-PL" sz="3200" b="1" dirty="0" smtClean="0"/>
              <a:t>Województwa Świętokrzyskiego</a:t>
            </a:r>
            <a:endParaRPr lang="pl-PL" sz="3200" dirty="0" smtClean="0"/>
          </a:p>
          <a:p>
            <a:pPr algn="ctr"/>
            <a:r>
              <a:rPr lang="pl-PL" sz="3200" b="1" dirty="0" smtClean="0"/>
              <a:t>2014-2020+</a:t>
            </a:r>
          </a:p>
          <a:p>
            <a:pPr algn="ctr"/>
            <a:endParaRPr lang="pl-PL" sz="3200" b="1" dirty="0" smtClean="0"/>
          </a:p>
          <a:p>
            <a:pPr algn="r"/>
            <a:r>
              <a:rPr lang="pl-PL" sz="3200" b="1" i="1" dirty="0" smtClean="0"/>
              <a:t>Seminarium konsultacyjne</a:t>
            </a:r>
            <a:endParaRPr lang="pl-PL" sz="3200" b="1" i="1" dirty="0" smtClean="0"/>
          </a:p>
          <a:p>
            <a:pPr algn="r"/>
            <a:r>
              <a:rPr lang="pl-PL" sz="3200" b="1" i="1" dirty="0" smtClean="0"/>
              <a:t>29</a:t>
            </a:r>
            <a:r>
              <a:rPr lang="pl-PL" sz="3200" b="1" i="1" dirty="0" smtClean="0"/>
              <a:t>.11.2013 </a:t>
            </a:r>
            <a:r>
              <a:rPr lang="pl-PL" sz="3200" b="1" i="1" dirty="0" smtClean="0"/>
              <a:t>r.</a:t>
            </a:r>
          </a:p>
          <a:p>
            <a:endParaRPr lang="pl-PL" sz="2000" b="1" i="1" dirty="0"/>
          </a:p>
        </p:txBody>
      </p:sp>
    </p:spTree>
    <p:extLst>
      <p:ext uri="{BB962C8B-B14F-4D97-AF65-F5344CB8AC3E}">
        <p14:creationId xmlns:p14="http://schemas.microsoft.com/office/powerpoint/2010/main" xmlns="" val="2689519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755626"/>
          </a:xfrm>
        </p:spPr>
        <p:txBody>
          <a:bodyPr/>
          <a:lstStyle/>
          <a:p>
            <a:r>
              <a:rPr lang="pl-PL" b="1" dirty="0" smtClean="0"/>
              <a:t>Zapraszam do </a:t>
            </a:r>
            <a:r>
              <a:rPr lang="pl-PL" b="1" dirty="0" smtClean="0"/>
              <a:t>dyskusji</a:t>
            </a:r>
            <a:br>
              <a:rPr lang="pl-PL" b="1" dirty="0" smtClean="0"/>
            </a:br>
            <a:endParaRPr lang="pl-PL" b="1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115616" y="3886200"/>
            <a:ext cx="7488832" cy="1752600"/>
          </a:xfrm>
        </p:spPr>
        <p:txBody>
          <a:bodyPr>
            <a:normAutofit/>
          </a:bodyPr>
          <a:lstStyle/>
          <a:p>
            <a:pPr algn="r"/>
            <a:r>
              <a:rPr lang="pl-PL" sz="2000" dirty="0" smtClean="0">
                <a:solidFill>
                  <a:schemeClr val="tx1"/>
                </a:solidFill>
              </a:rPr>
              <a:t>Aleksandra Woźniak</a:t>
            </a:r>
          </a:p>
          <a:p>
            <a:pPr algn="r"/>
            <a:r>
              <a:rPr lang="pl-PL" sz="2000" dirty="0" smtClean="0">
                <a:solidFill>
                  <a:schemeClr val="tx1"/>
                </a:solidFill>
              </a:rPr>
              <a:t>Kierownik Biura Innowacji </a:t>
            </a:r>
          </a:p>
          <a:p>
            <a:pPr algn="r"/>
            <a:r>
              <a:rPr lang="pl-PL" sz="2000" dirty="0" smtClean="0">
                <a:solidFill>
                  <a:schemeClr val="tx1"/>
                </a:solidFill>
              </a:rPr>
              <a:t>Urząd Marszałkowski Województwa Świętokrzyskiego</a:t>
            </a:r>
          </a:p>
          <a:p>
            <a:pPr algn="r"/>
            <a:endParaRPr lang="pl-PL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57200" y="1412776"/>
            <a:ext cx="8291264" cy="4824536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pl-PL" sz="2800" dirty="0" smtClean="0"/>
              <a:t>Efektywne środki unijne do 2020 roku,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pl-PL" sz="2800" dirty="0" smtClean="0"/>
              <a:t>Koncepcja KE „inteligentnych specjalizacji”- wymóg </a:t>
            </a:r>
            <a:r>
              <a:rPr lang="pl-PL" sz="2800" dirty="0" err="1" smtClean="0"/>
              <a:t>ex-ante</a:t>
            </a:r>
            <a:r>
              <a:rPr lang="pl-PL" sz="2800" dirty="0" smtClean="0"/>
              <a:t>, narzędzie transformacji, potrzeba monitorowania</a:t>
            </a:r>
            <a:endParaRPr lang="pl-PL" sz="2800" dirty="0"/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pl-PL" sz="2800" dirty="0" smtClean="0"/>
              <a:t>RIS 2014-2020+ stanowi integralną część porządku strategicznego wyznaczonego przez Strategię Rozwoju Województwa Świętokrzyskiego (SRWŚ) do roku 2020</a:t>
            </a:r>
            <a:r>
              <a:rPr lang="pl-PL" sz="2800" i="1" dirty="0" smtClean="0"/>
              <a:t>,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pl-PL" sz="2800" dirty="0" smtClean="0"/>
              <a:t>Strategia czerpie z doświadczeń wyniesionych z poprzedniego okresu programowania Unii Europejskiej,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pl-PL" sz="2800" dirty="0" smtClean="0"/>
              <a:t>Strategia RIS3 ma być głównym instrumentem transformacji społeczno-gospodarczej naszego Województwa;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pl-PL" sz="2800" dirty="0" smtClean="0"/>
              <a:t>Kluczem do sukcesu nowej Strategii będzie jej skuteczne wdrożenie, oparte o samodoskonalący się, żywy i elastyczny proces.</a:t>
            </a:r>
          </a:p>
        </p:txBody>
      </p:sp>
      <p:sp>
        <p:nvSpPr>
          <p:cNvPr id="8" name="Tytuł 1"/>
          <p:cNvSpPr>
            <a:spLocks noGrp="1"/>
          </p:cNvSpPr>
          <p:nvPr>
            <p:ph type="title"/>
          </p:nvPr>
        </p:nvSpPr>
        <p:spPr>
          <a:xfrm>
            <a:off x="2915816" y="0"/>
            <a:ext cx="6228184" cy="836712"/>
          </a:xfrm>
        </p:spPr>
        <p:txBody>
          <a:bodyPr>
            <a:normAutofit/>
          </a:bodyPr>
          <a:lstStyle/>
          <a:p>
            <a:r>
              <a:rPr lang="pl-PL" sz="2500" b="1" dirty="0" smtClean="0"/>
              <a:t>Główne założenia:</a:t>
            </a:r>
            <a:endParaRPr lang="pl-PL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5"/>
          <p:cNvSpPr>
            <a:spLocks noGrp="1"/>
          </p:cNvSpPr>
          <p:nvPr>
            <p:ph idx="1"/>
          </p:nvPr>
        </p:nvSpPr>
        <p:spPr>
          <a:xfrm>
            <a:off x="467544" y="1412776"/>
            <a:ext cx="8291264" cy="4968553"/>
          </a:xfrm>
        </p:spPr>
        <p:txBody>
          <a:bodyPr>
            <a:normAutofit fontScale="77500" lnSpcReduction="20000"/>
          </a:bodyPr>
          <a:lstStyle/>
          <a:p>
            <a:pPr marL="0" lvl="0" indent="0" algn="just">
              <a:buNone/>
            </a:pPr>
            <a:r>
              <a:rPr lang="pl-PL" sz="2800" dirty="0" smtClean="0"/>
              <a:t>Definicja RIS3 – strategii badań i innowacji na rzecz inteligentnej specjalizacji – ostatnie komunikaty Komisji Europejskiej: strategia inteligentnej specjalizacji to krajowa lub regionalna strategia innowacji wyznaczająca priorytety z myślą o: </a:t>
            </a:r>
          </a:p>
          <a:p>
            <a:r>
              <a:rPr lang="pl-PL" sz="2800" b="1" u="sng" dirty="0" smtClean="0"/>
              <a:t>budowaniu przewagi konkurencyjnej</a:t>
            </a:r>
            <a:r>
              <a:rPr lang="pl-PL" sz="2800" dirty="0" smtClean="0"/>
              <a:t> poprzez </a:t>
            </a:r>
          </a:p>
          <a:p>
            <a:r>
              <a:rPr lang="pl-PL" sz="2800" b="1" u="sng" dirty="0" smtClean="0"/>
              <a:t>rozwijanie posiadanych mocnych stron w dziedzinie badań i innowacji i dopasowywanie ich </a:t>
            </a:r>
            <a:r>
              <a:rPr lang="pl-PL" sz="2800" dirty="0" smtClean="0"/>
              <a:t>do </a:t>
            </a:r>
          </a:p>
          <a:p>
            <a:r>
              <a:rPr lang="pl-PL" sz="2800" b="1" u="sng" dirty="0" smtClean="0"/>
              <a:t>potrzeb przedsiębiorstw</a:t>
            </a:r>
            <a:r>
              <a:rPr lang="pl-PL" sz="2800" dirty="0" smtClean="0"/>
              <a:t> w celu</a:t>
            </a:r>
          </a:p>
          <a:p>
            <a:r>
              <a:rPr lang="pl-PL" sz="2800" b="1" u="sng" dirty="0" smtClean="0"/>
              <a:t>wykorzystania pojawiających się na rynku możliwości i reagowania na zmiany zachodzące na rynku </a:t>
            </a:r>
            <a:r>
              <a:rPr lang="pl-PL" sz="2800" dirty="0" smtClean="0"/>
              <a:t>w konsekwentny sposób, jednocześnie </a:t>
            </a:r>
          </a:p>
          <a:p>
            <a:r>
              <a:rPr lang="pl-PL" sz="2800" b="1" u="sng" dirty="0" smtClean="0"/>
              <a:t>unikając powielania i fragmentaryzacji wysiłków</a:t>
            </a:r>
            <a:r>
              <a:rPr lang="pl-PL" sz="2800" dirty="0" smtClean="0"/>
              <a:t>, która to strategia może przybrać formę krajowych lub regionalnych ram polityki badań i </a:t>
            </a:r>
            <a:r>
              <a:rPr lang="pl-PL" sz="2800" dirty="0" smtClean="0"/>
              <a:t>innowacji, </a:t>
            </a:r>
            <a:r>
              <a:rPr lang="pl-PL" sz="2800" dirty="0" smtClean="0"/>
              <a:t>bądź </a:t>
            </a:r>
            <a:r>
              <a:rPr lang="pl-PL" sz="2800" dirty="0" smtClean="0"/>
              <a:t>też </a:t>
            </a:r>
            <a:r>
              <a:rPr lang="pl-PL" sz="2800" dirty="0" smtClean="0"/>
              <a:t>stanowić ich część</a:t>
            </a:r>
            <a:endParaRPr lang="pl-PL" sz="2800" dirty="0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2915816" y="188640"/>
            <a:ext cx="6228184" cy="648072"/>
          </a:xfrm>
        </p:spPr>
        <p:txBody>
          <a:bodyPr>
            <a:normAutofit fontScale="90000"/>
          </a:bodyPr>
          <a:lstStyle/>
          <a:p>
            <a:r>
              <a:rPr lang="pl-PL" sz="2700" b="1" dirty="0" smtClean="0"/>
              <a:t>Strategia Badań</a:t>
            </a:r>
            <a:r>
              <a:rPr lang="pl-PL" sz="2700" dirty="0" smtClean="0"/>
              <a:t> </a:t>
            </a:r>
            <a:r>
              <a:rPr lang="pl-PL" sz="2700" b="1" dirty="0" smtClean="0"/>
              <a:t>i Innowacyjności (RIS3)</a:t>
            </a: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915816" y="188640"/>
            <a:ext cx="6228184" cy="648072"/>
          </a:xfrm>
        </p:spPr>
        <p:txBody>
          <a:bodyPr>
            <a:noAutofit/>
          </a:bodyPr>
          <a:lstStyle/>
          <a:p>
            <a:r>
              <a:rPr lang="pl-PL" sz="2000" b="1" dirty="0" smtClean="0"/>
              <a:t>Strategia Badań</a:t>
            </a:r>
            <a:r>
              <a:rPr lang="pl-PL" sz="2000" dirty="0" smtClean="0"/>
              <a:t> </a:t>
            </a:r>
            <a:r>
              <a:rPr lang="pl-PL" sz="2000" b="1" dirty="0" smtClean="0"/>
              <a:t>i Innowacyjności (RIS3)</a:t>
            </a: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268761"/>
            <a:ext cx="8640960" cy="5184575"/>
          </a:xfrm>
        </p:spPr>
        <p:txBody>
          <a:bodyPr>
            <a:normAutofit fontScale="70000" lnSpcReduction="20000"/>
          </a:bodyPr>
          <a:lstStyle/>
          <a:p>
            <a:pPr>
              <a:buFont typeface="Arial" charset="0"/>
              <a:buNone/>
            </a:pPr>
            <a:r>
              <a:rPr lang="pl-PL" b="1" dirty="0" smtClean="0"/>
              <a:t>Nowa strategia RIS3: </a:t>
            </a:r>
          </a:p>
          <a:p>
            <a:pPr marL="571500" indent="-571500">
              <a:buFont typeface="Arial" charset="0"/>
              <a:buAutoNum type="romanLcParenBoth"/>
            </a:pPr>
            <a:r>
              <a:rPr lang="pl-PL" u="sng" dirty="0" smtClean="0"/>
              <a:t>analizuje</a:t>
            </a:r>
            <a:r>
              <a:rPr lang="pl-PL" dirty="0" smtClean="0"/>
              <a:t> w jaki sposób istniejące sektory gospodarcze w województwie </a:t>
            </a:r>
            <a:r>
              <a:rPr lang="pl-PL" u="sng" dirty="0" smtClean="0"/>
              <a:t>mogą wzmocnić swoją konkurencyjność dzięki innowacjom </a:t>
            </a:r>
            <a:r>
              <a:rPr lang="pl-PL" dirty="0" smtClean="0"/>
              <a:t>oraz jak nowe obszary gospodarcze mogą się rozwijać dzięki procesowi przedsiębiorczego odkrywania i tam </a:t>
            </a:r>
            <a:r>
              <a:rPr lang="pl-PL" u="sng" dirty="0" smtClean="0"/>
              <a:t>koncentruje środki finansowe</a:t>
            </a:r>
            <a:r>
              <a:rPr lang="pl-PL" dirty="0" smtClean="0"/>
              <a:t>, </a:t>
            </a:r>
          </a:p>
          <a:p>
            <a:pPr marL="571500" indent="-571500">
              <a:buFont typeface="Arial" charset="0"/>
              <a:buAutoNum type="romanLcParenBoth"/>
            </a:pPr>
            <a:r>
              <a:rPr lang="pl-PL" dirty="0" smtClean="0"/>
              <a:t>jest oparta na </a:t>
            </a:r>
            <a:r>
              <a:rPr lang="pl-PL" u="sng" dirty="0" smtClean="0"/>
              <a:t>„porozumieniu na rzecz wzrostu” </a:t>
            </a:r>
            <a:r>
              <a:rPr lang="pl-PL" dirty="0" smtClean="0"/>
              <a:t>pomiędzy sektorem prywatnym i publicznym, </a:t>
            </a:r>
          </a:p>
          <a:p>
            <a:pPr marL="571500" indent="-571500">
              <a:buFont typeface="Arial" charset="0"/>
              <a:buAutoNum type="romanLcParenBoth"/>
            </a:pPr>
            <a:r>
              <a:rPr lang="pl-PL" dirty="0" smtClean="0"/>
              <a:t>zawiera </a:t>
            </a:r>
            <a:r>
              <a:rPr lang="pl-PL" u="sng" dirty="0" smtClean="0"/>
              <a:t>system bieżącego monitorowania wdrażania polityki innowacyjności </a:t>
            </a:r>
            <a:r>
              <a:rPr lang="pl-PL" dirty="0" smtClean="0"/>
              <a:t>i jej efektów gospodarczych oraz przejrzyste kluczowe wskaźniki sukcesu (ang. key performance indicators, KPI), które są skoncentrowane na konkurencyjności, tworzeniu miejsc pracy oraz atrakcyjności inwestycyjnej regionu, łącząc w tym procesie interesariuszy z sektora prywatnego i publicznego, oraz </a:t>
            </a:r>
          </a:p>
          <a:p>
            <a:pPr marL="571500" indent="-571500">
              <a:buFont typeface="Arial" charset="0"/>
              <a:buAutoNum type="romanLcParenBoth"/>
            </a:pPr>
            <a:r>
              <a:rPr lang="pl-PL" u="sng" dirty="0" smtClean="0"/>
              <a:t>jest zrozumiała dla opinii publicznej</a:t>
            </a:r>
            <a:r>
              <a:rPr lang="pl-PL" dirty="0" smtClean="0"/>
              <a:t>, ponieważ jest napisana jasnym, niespecjalistycznym językiem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818314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b="1" dirty="0" smtClean="0"/>
              <a:t>Ramy Strategii RIS3 dla Woj. Świętokrzyskiego na </a:t>
            </a:r>
            <a:r>
              <a:rPr lang="pl-PL" sz="2000" b="1" dirty="0" err="1" smtClean="0"/>
              <a:t>lata</a:t>
            </a:r>
            <a:r>
              <a:rPr lang="pl-PL" sz="2000" b="1" dirty="0" smtClean="0"/>
              <a:t> 2014-2020+</a:t>
            </a:r>
            <a:endParaRPr lang="pl-PL" sz="2000" b="1" dirty="0"/>
          </a:p>
        </p:txBody>
      </p:sp>
      <p:pic>
        <p:nvPicPr>
          <p:cNvPr id="8193" name="Picture 2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12776"/>
            <a:ext cx="7272808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268761"/>
            <a:ext cx="8640960" cy="532859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1800" b="1" dirty="0" smtClean="0"/>
              <a:t>Etap 1</a:t>
            </a:r>
            <a:r>
              <a:rPr lang="pl-PL" sz="1800" dirty="0" smtClean="0"/>
              <a:t> to </a:t>
            </a:r>
            <a:r>
              <a:rPr lang="pl-PL" sz="1800" b="1" dirty="0" smtClean="0"/>
              <a:t>identyfikacja</a:t>
            </a:r>
            <a:r>
              <a:rPr lang="pl-PL" sz="1800" dirty="0" smtClean="0"/>
              <a:t> grup przedsiębiorstw gotowych, chętnych i zdolnych do wykorzystania wsparcia publicznego w celu stymulacji wzrostu nie tylko samych przedsiębiorstw, ale również całego </a:t>
            </a:r>
            <a:r>
              <a:rPr lang="pl-PL" sz="1800" dirty="0" smtClean="0"/>
              <a:t>W</a:t>
            </a:r>
            <a:r>
              <a:rPr lang="pl-PL" sz="1800" dirty="0" smtClean="0"/>
              <a:t>ojewództwa</a:t>
            </a:r>
            <a:r>
              <a:rPr lang="pl-PL" sz="1800" dirty="0" smtClean="0"/>
              <a:t>. Działanie to doprowadzi do zawężenia grupy potencjalnych beneficjentów biznesowych RIS3 </a:t>
            </a:r>
            <a:r>
              <a:rPr lang="pl-PL" sz="1800" b="1" dirty="0" smtClean="0"/>
              <a:t>(koncentracja interwencji publicznej)</a:t>
            </a:r>
            <a:r>
              <a:rPr lang="pl-PL" sz="1800" dirty="0" smtClean="0"/>
              <a:t>. Organizacje otoczenia biznesu muszą się przygotować do </a:t>
            </a:r>
            <a:r>
              <a:rPr lang="pl-PL" sz="1800" b="1" dirty="0" smtClean="0"/>
              <a:t>zmiany swojej oferty </a:t>
            </a:r>
            <a:r>
              <a:rPr lang="pl-PL" sz="1800" dirty="0" smtClean="0"/>
              <a:t>zgodnie z wymogami procesu strategicznego RIS3. Przeprowadzone zostaną działania mające na celu </a:t>
            </a:r>
            <a:r>
              <a:rPr lang="pl-PL" sz="1800" b="1" dirty="0" smtClean="0"/>
              <a:t>wzmocnienie potencjału organizacji otoczenia biznesu </a:t>
            </a:r>
            <a:r>
              <a:rPr lang="pl-PL" sz="1800" dirty="0" smtClean="0"/>
              <a:t>w zakresie realizacji wysokiej jakości usług. </a:t>
            </a:r>
          </a:p>
          <a:p>
            <a:pPr>
              <a:buNone/>
            </a:pPr>
            <a:r>
              <a:rPr lang="pl-PL" sz="1800" b="1" dirty="0" smtClean="0"/>
              <a:t>Etap 2</a:t>
            </a:r>
            <a:r>
              <a:rPr lang="pl-PL" sz="1800" dirty="0" smtClean="0"/>
              <a:t> (2015 r.) będzie polegał na </a:t>
            </a:r>
            <a:r>
              <a:rPr lang="pl-PL" sz="1800" b="1" dirty="0" smtClean="0"/>
              <a:t>wdrożeniu instrumentów</a:t>
            </a:r>
            <a:r>
              <a:rPr lang="pl-PL" sz="1800" dirty="0" smtClean="0"/>
              <a:t> dostosowanych do potrzeb przedsiębiorstw w celu wzmocnienia efektów polityk na rzecz innowacji. </a:t>
            </a:r>
          </a:p>
          <a:p>
            <a:pPr>
              <a:buNone/>
            </a:pPr>
            <a:r>
              <a:rPr lang="pl-PL" sz="1800" b="1" dirty="0" smtClean="0"/>
              <a:t>Etap 3</a:t>
            </a:r>
            <a:r>
              <a:rPr lang="pl-PL" sz="1800" dirty="0" smtClean="0"/>
              <a:t> rozpoczyna się w roku 2017 i polega na dalszym wdrożeniu instrumentów wsparcia na rzecz innowacji oraz na </a:t>
            </a:r>
            <a:r>
              <a:rPr lang="pl-PL" sz="1800" b="1" dirty="0" smtClean="0"/>
              <a:t>„dostrojeniu” strategii</a:t>
            </a:r>
            <a:r>
              <a:rPr lang="pl-PL" sz="1800" dirty="0" smtClean="0"/>
              <a:t>, czyli ponownym przemyśleniu wytypowanych specjalizacji, dostosowaniu instrumentów polityki, powtórzeniu analizy potrzeb, itd. </a:t>
            </a:r>
          </a:p>
          <a:p>
            <a:pPr>
              <a:buNone/>
            </a:pPr>
            <a:r>
              <a:rPr lang="pl-PL" sz="1800" dirty="0" smtClean="0"/>
              <a:t>	Podział procesu strategicznego na trzy etapy jest widoczny we wszystkich elementach RIS3, np. we wskaźnikach, systemie wdrożenia, strukturze zarządzania procesem, itp.</a:t>
            </a:r>
            <a:endParaRPr lang="pl-PL" sz="1800" i="1" dirty="0" smtClean="0"/>
          </a:p>
          <a:p>
            <a:pPr marL="0" indent="0">
              <a:buNone/>
            </a:pPr>
            <a:endParaRPr lang="pl-PL" sz="2800" dirty="0"/>
          </a:p>
        </p:txBody>
      </p:sp>
      <p:sp>
        <p:nvSpPr>
          <p:cNvPr id="2" name="pole tekstowe 1"/>
          <p:cNvSpPr txBox="1"/>
          <p:nvPr/>
        </p:nvSpPr>
        <p:spPr>
          <a:xfrm>
            <a:off x="2843808" y="116632"/>
            <a:ext cx="61926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1" dirty="0" smtClean="0"/>
              <a:t>Wdrożenie Strategii powinno odbyć się w 3 etapach</a:t>
            </a:r>
            <a:endParaRPr lang="pl-PL" sz="2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b="1" dirty="0" smtClean="0"/>
              <a:t>Nasze cele strategiczne definiujemy następująco: </a:t>
            </a: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268761"/>
            <a:ext cx="8712968" cy="5328591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l-PL" sz="3800" b="1" dirty="0" smtClean="0"/>
              <a:t>CEL STRATEGICZNY RIS3:</a:t>
            </a:r>
            <a:endParaRPr lang="pl-PL" sz="3800" dirty="0" smtClean="0"/>
          </a:p>
          <a:p>
            <a:pPr>
              <a:buNone/>
            </a:pPr>
            <a:r>
              <a:rPr lang="pl-PL" b="1" dirty="0" smtClean="0"/>
              <a:t>	</a:t>
            </a:r>
            <a:r>
              <a:rPr lang="pl-PL" sz="3800" b="1" dirty="0" smtClean="0"/>
              <a:t>Do roku 2020 w województwie świętokrzyskim zapanuje kultura sprzyjająca innowacjom, przedsiębiorczości i konkurencyjności, która pomoże stworzyć nowe i trwałe miejsca pracy dla wysoko wykwalifikowanych pracowników oraz wesprze wzrost gospodarczy, który będzie szybszy niż średnia krajowa. </a:t>
            </a:r>
            <a:endParaRPr lang="pl-PL" sz="3800" dirty="0" smtClean="0"/>
          </a:p>
          <a:p>
            <a:pPr>
              <a:buNone/>
            </a:pPr>
            <a:r>
              <a:rPr lang="pl-PL" dirty="0" smtClean="0"/>
              <a:t> </a:t>
            </a:r>
          </a:p>
          <a:p>
            <a:pPr>
              <a:buNone/>
            </a:pPr>
            <a:r>
              <a:rPr lang="pl-PL" sz="3800" b="1" dirty="0" smtClean="0"/>
              <a:t>Cele operacyjne tj.: </a:t>
            </a:r>
          </a:p>
          <a:p>
            <a:pPr lvl="0"/>
            <a:r>
              <a:rPr lang="pl-PL" sz="3800" dirty="0" smtClean="0"/>
              <a:t>Obszary gospodarki </a:t>
            </a:r>
            <a:r>
              <a:rPr lang="pl-PL" sz="3800" dirty="0" smtClean="0"/>
              <a:t>W</a:t>
            </a:r>
            <a:r>
              <a:rPr lang="pl-PL" sz="3800" dirty="0" smtClean="0"/>
              <a:t>ojewództwa </a:t>
            </a:r>
            <a:r>
              <a:rPr lang="pl-PL" sz="3800" dirty="0" smtClean="0"/>
              <a:t>wybrane w procesie inteligentnej specjalizacji osiągają roczny wzrost przychodów na poziomie co najmniej 20 procent wyższym niż średnia w danym obszarze w Polsce.</a:t>
            </a:r>
          </a:p>
          <a:p>
            <a:pPr lvl="0"/>
            <a:r>
              <a:rPr lang="pl-PL" sz="3800" dirty="0" smtClean="0"/>
              <a:t>„Masa krytyczna” jednostek </a:t>
            </a:r>
            <a:r>
              <a:rPr lang="pl-PL" sz="3800" dirty="0" err="1" smtClean="0"/>
              <a:t>B+R</a:t>
            </a:r>
            <a:r>
              <a:rPr lang="pl-PL" sz="3800" dirty="0" smtClean="0"/>
              <a:t> jest nastawiona na transfer wiedzy: minimum 25 procent przychodów tych jednostek będzie pochodzić z komercjalizacji osiągnięć naukowych. </a:t>
            </a:r>
          </a:p>
          <a:p>
            <a:pPr lvl="0"/>
            <a:r>
              <a:rPr lang="pl-PL" sz="3800" dirty="0" smtClean="0"/>
              <a:t>Publiczne i prywatne organizacje otoczenia biznesu są zdolne do udzielania wysokiej klasy wsparcia związanego z rzeczywistymi potrzebami przedsiębiorstw zaangażowanych w realizację strategii na rzecz inteligentnej specjalizacji. Efekty działalności tych organizacji są mierzone przy pomocy kluczowych wskaźników realizacji (</a:t>
            </a:r>
            <a:r>
              <a:rPr lang="pl-PL" sz="3800" dirty="0" err="1" smtClean="0"/>
              <a:t>KPIs</a:t>
            </a:r>
            <a:r>
              <a:rPr lang="pl-PL" sz="3800" dirty="0" smtClean="0"/>
              <a:t>), a co najmniej połowa ich budżetów pochodzi z działalności rynkowej.</a:t>
            </a:r>
          </a:p>
          <a:p>
            <a:r>
              <a:rPr lang="pl-PL" sz="3800" dirty="0" smtClean="0"/>
              <a:t>Województwo jest postrzegane jako model w tworzeniu i wdrażaniu strategii inteligentnej specjalizacji.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/>
              <a:t>Nasze cele będą osiągnięte poprzez m.in.:</a:t>
            </a:r>
            <a:endParaRPr lang="pl-PL" sz="2400" dirty="0" smtClean="0"/>
          </a:p>
        </p:txBody>
      </p:sp>
      <p:sp>
        <p:nvSpPr>
          <p:cNvPr id="4" name="pole tekstowe 3"/>
          <p:cNvSpPr txBox="1"/>
          <p:nvPr/>
        </p:nvSpPr>
        <p:spPr>
          <a:xfrm>
            <a:off x="323528" y="1268760"/>
            <a:ext cx="864096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1. </a:t>
            </a:r>
            <a:r>
              <a:rPr lang="pl-PL" sz="2000" b="1" dirty="0" smtClean="0"/>
              <a:t>Wydatkowanie funduszy unijnych jest zorientowane na rezultaty, a nie absorpcję. </a:t>
            </a:r>
            <a:r>
              <a:rPr lang="pl-PL" sz="2000" dirty="0" smtClean="0"/>
              <a:t>Miarą sukcesu są efekty gospodarcze, a nie wartość wydanych pieniędzy.</a:t>
            </a:r>
            <a:r>
              <a:rPr lang="pl-PL" sz="2000" b="1" dirty="0" smtClean="0"/>
              <a:t> </a:t>
            </a:r>
          </a:p>
          <a:p>
            <a:r>
              <a:rPr lang="pl-PL" sz="2000" b="1" dirty="0" smtClean="0"/>
              <a:t>2. Wybrane inteligentne specjalizacje, które mają zapewnić najbardziej obiecujący zwrot będą finansowane głównie przez fundusze unijne.</a:t>
            </a:r>
            <a:r>
              <a:rPr lang="pl-PL" sz="2000" dirty="0" smtClean="0"/>
              <a:t> </a:t>
            </a:r>
            <a:endParaRPr lang="pl-PL" sz="2000" b="1" dirty="0" smtClean="0"/>
          </a:p>
          <a:p>
            <a:r>
              <a:rPr lang="pl-PL" sz="2000" b="1" dirty="0" smtClean="0"/>
              <a:t>3. Realne potrzeby biznesowe decydują o kierunkach wydatkowania pieniędzy. </a:t>
            </a:r>
            <a:r>
              <a:rPr lang="pl-PL" sz="2000" dirty="0" smtClean="0"/>
              <a:t>Instrumenty wsparcia są zaprojektowane w oparciu o wyniki głębokiego zaangażowania potencjalnych beneficjentów.</a:t>
            </a:r>
            <a:endParaRPr lang="pl-PL" sz="2000" b="1" dirty="0" smtClean="0"/>
          </a:p>
          <a:p>
            <a:r>
              <a:rPr lang="pl-PL" sz="2000" b="1" dirty="0" smtClean="0"/>
              <a:t>4. Projekty są typowane zgodnie z jasno określonymi i stabilnymi regułami.</a:t>
            </a:r>
            <a:r>
              <a:rPr lang="pl-PL" sz="2000" dirty="0" smtClean="0"/>
              <a:t> Przepisy i kryteria są przejrzyste i zrozumiałe dla wszystkich beneficjentów.</a:t>
            </a:r>
            <a:r>
              <a:rPr lang="pl-PL" sz="2000" b="1" dirty="0" smtClean="0"/>
              <a:t> </a:t>
            </a:r>
          </a:p>
          <a:p>
            <a:r>
              <a:rPr lang="pl-PL" sz="2000" dirty="0" smtClean="0"/>
              <a:t>Fundusze publiczne są wykorzystywane jako dźwignia do pozyskania prywatnych inwestycji w innowacje oraz </a:t>
            </a:r>
            <a:r>
              <a:rPr lang="pl-PL" sz="2000" dirty="0" err="1" smtClean="0"/>
              <a:t>B+R</a:t>
            </a:r>
            <a:r>
              <a:rPr lang="pl-PL" sz="2000" dirty="0" smtClean="0"/>
              <a:t>. Administracja publiczna działa i zachowuje się jak inwestor prywatny, dla którego koncepcja „zwrotu z inwestycji” (ang. return on investment, ROI) pod względem oddziaływania gospodarczego i zrównoważonego rozwoju stanowi decydujący czynnik w procesie wydatkowania dostępnych środków.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xmlns="" val="3920264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Inteligentne specjalizacje: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60851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	Wybór oparty na analizie regionalnego potencjału gospodarczego i naukowego oraz wynikach dogłębnego procesu konsultacji z lokalnymi interesariuszami. </a:t>
            </a:r>
          </a:p>
          <a:p>
            <a:pPr>
              <a:buNone/>
            </a:pPr>
            <a:r>
              <a:rPr lang="pl-PL" dirty="0" smtClean="0"/>
              <a:t>	Wybrane są cztery obszary gospodarki: przemysł </a:t>
            </a:r>
            <a:r>
              <a:rPr lang="pl-PL" b="1" dirty="0" smtClean="0"/>
              <a:t>metalowo-odlewniczy</a:t>
            </a:r>
            <a:r>
              <a:rPr lang="pl-PL" dirty="0" smtClean="0"/>
              <a:t>, </a:t>
            </a:r>
            <a:r>
              <a:rPr lang="pl-PL" b="1" dirty="0" smtClean="0"/>
              <a:t>budowlany</a:t>
            </a:r>
            <a:r>
              <a:rPr lang="pl-PL" dirty="0" smtClean="0"/>
              <a:t>, </a:t>
            </a:r>
            <a:r>
              <a:rPr lang="pl-PL" b="1" dirty="0" smtClean="0"/>
              <a:t>turystyka prozdrowotna</a:t>
            </a:r>
            <a:r>
              <a:rPr lang="pl-PL" dirty="0" smtClean="0"/>
              <a:t>, </a:t>
            </a:r>
            <a:r>
              <a:rPr lang="pl-PL" b="1" dirty="0" smtClean="0"/>
              <a:t>zdrowa żywność</a:t>
            </a:r>
            <a:r>
              <a:rPr lang="pl-PL" dirty="0" smtClean="0"/>
              <a:t>, które są wspierane przez dwa obszary horyzontalne: </a:t>
            </a:r>
            <a:r>
              <a:rPr lang="pl-PL" b="1" dirty="0" smtClean="0"/>
              <a:t>branżę </a:t>
            </a:r>
            <a:r>
              <a:rPr lang="pl-PL" b="1" dirty="0" smtClean="0"/>
              <a:t>targowo-kongresową,</a:t>
            </a:r>
            <a:r>
              <a:rPr lang="pl-PL" dirty="0" smtClean="0"/>
              <a:t> </a:t>
            </a:r>
            <a:r>
              <a:rPr lang="pl-PL" b="1" dirty="0" smtClean="0"/>
              <a:t>technologie informacyjno-komunikacyjne (</a:t>
            </a:r>
            <a:r>
              <a:rPr lang="pl-PL" b="1" dirty="0" smtClean="0"/>
              <a:t>ICT)</a:t>
            </a:r>
            <a:r>
              <a:rPr lang="pl-PL" dirty="0" smtClean="0"/>
              <a:t> </a:t>
            </a:r>
            <a:r>
              <a:rPr lang="pl-PL" dirty="0" smtClean="0"/>
              <a:t>oraz </a:t>
            </a:r>
            <a:r>
              <a:rPr lang="pl-PL" dirty="0" smtClean="0"/>
              <a:t>sektor </a:t>
            </a:r>
            <a:r>
              <a:rPr lang="pl-PL" b="1" dirty="0" smtClean="0"/>
              <a:t>odnawialnych źródeł energii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2073</TotalTime>
  <Words>676</Words>
  <Application>Microsoft Office PowerPoint</Application>
  <PresentationFormat>Pokaz na ekranie (4:3)</PresentationFormat>
  <Paragraphs>58</Paragraphs>
  <Slides>10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Slajd 1</vt:lpstr>
      <vt:lpstr>Główne założenia:</vt:lpstr>
      <vt:lpstr>Strategia Badań i Innowacyjności (RIS3) </vt:lpstr>
      <vt:lpstr>Strategia Badań i Innowacyjności (RIS3) </vt:lpstr>
      <vt:lpstr>Ramy Strategii RIS3 dla Woj. Świętokrzyskiego na lata 2014-2020+</vt:lpstr>
      <vt:lpstr>Slajd 6</vt:lpstr>
      <vt:lpstr>Nasze cele strategiczne definiujemy następująco:  </vt:lpstr>
      <vt:lpstr>Nasze cele będą osiągnięte poprzez m.in.:</vt:lpstr>
      <vt:lpstr>Inteligentne specjalizacje:</vt:lpstr>
      <vt:lpstr>Zapraszam do dyskusji </vt:lpstr>
    </vt:vector>
  </TitlesOfParts>
  <Company>UMWS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Anna Grzela</dc:creator>
  <cp:lastModifiedBy>Aleksandra Woźniak</cp:lastModifiedBy>
  <cp:revision>158</cp:revision>
  <dcterms:created xsi:type="dcterms:W3CDTF">2010-12-08T23:09:00Z</dcterms:created>
  <dcterms:modified xsi:type="dcterms:W3CDTF">2013-11-28T19:33:39Z</dcterms:modified>
</cp:coreProperties>
</file>